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303" r:id="rId2"/>
    <p:sldId id="705" r:id="rId3"/>
    <p:sldId id="721" r:id="rId4"/>
    <p:sldId id="706" r:id="rId5"/>
    <p:sldId id="707" r:id="rId6"/>
    <p:sldId id="709" r:id="rId7"/>
    <p:sldId id="710" r:id="rId8"/>
    <p:sldId id="711" r:id="rId9"/>
    <p:sldId id="712" r:id="rId10"/>
    <p:sldId id="713" r:id="rId11"/>
    <p:sldId id="714" r:id="rId12"/>
    <p:sldId id="715" r:id="rId13"/>
    <p:sldId id="716" r:id="rId14"/>
    <p:sldId id="723" r:id="rId15"/>
    <p:sldId id="724" r:id="rId16"/>
    <p:sldId id="718" r:id="rId17"/>
    <p:sldId id="704" r:id="rId18"/>
    <p:sldId id="717" r:id="rId19"/>
    <p:sldId id="719" r:id="rId2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e Hédé 2" initials="PH2" lastIdx="1" clrIdx="0">
    <p:extLst>
      <p:ext uri="{19B8F6BF-5375-455C-9EA6-DF929625EA0E}">
        <p15:presenceInfo xmlns:p15="http://schemas.microsoft.com/office/powerpoint/2012/main" userId="Patrice Hédé 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80" d="100"/>
          <a:sy n="80" d="100"/>
        </p:scale>
        <p:origin x="93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568DE484-B179-4D52-B248-3C0E5DC70013}" type="datetime1">
              <a:rPr lang="en-US"/>
              <a:pPr>
                <a:defRPr/>
              </a:pPr>
              <a:t>6/20/2017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28D6899-9636-4798-859A-E5C94AD3033B}" type="slidenum">
              <a:rPr lang="en-GB" altLang="en-US"/>
              <a:pPr>
                <a:defRPr/>
              </a:pPr>
              <a:t>‹#›</a:t>
            </a:fld>
            <a:endParaRPr lang="en-GB" altLang="en-US"/>
          </a:p>
        </p:txBody>
      </p:sp>
    </p:spTree>
    <p:extLst>
      <p:ext uri="{BB962C8B-B14F-4D97-AF65-F5344CB8AC3E}">
        <p14:creationId xmlns:p14="http://schemas.microsoft.com/office/powerpoint/2010/main" val="44129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8F9F552-ADCF-4D87-AE92-2F77E9A08534}" type="datetime1">
              <a:rPr lang="en-US"/>
              <a:pPr>
                <a:defRPr/>
              </a:pPr>
              <a:t>6/20/2017</a:t>
            </a:fld>
            <a:endParaRPr lang="en-US" dirty="0"/>
          </a:p>
        </p:txBody>
      </p:sp>
      <p:sp>
        <p:nvSpPr>
          <p:cNvPr id="3076"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9EA58B4-3876-456F-91A4-166A36D493B5}" type="slidenum">
              <a:rPr lang="en-GB" altLang="en-US"/>
              <a:pPr>
                <a:defRPr/>
              </a:pPr>
              <a:t>‹#›</a:t>
            </a:fld>
            <a:endParaRPr lang="en-GB" altLang="en-US"/>
          </a:p>
        </p:txBody>
      </p:sp>
    </p:spTree>
    <p:extLst>
      <p:ext uri="{BB962C8B-B14F-4D97-AF65-F5344CB8AC3E}">
        <p14:creationId xmlns:p14="http://schemas.microsoft.com/office/powerpoint/2010/main" val="3086670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3EB05F8-FAAE-45D1-AF08-A9579248AF0C}" type="slidenum">
              <a:rPr lang="en-GB" altLang="en-US" smtClean="0"/>
              <a:pPr>
                <a:spcBef>
                  <a:spcPct val="0"/>
                </a:spcBef>
              </a:pPr>
              <a:t>1</a:t>
            </a:fld>
            <a:endParaRPr lang="en-GB" altLang="en-US" smtClean="0"/>
          </a:p>
        </p:txBody>
      </p:sp>
      <p:sp>
        <p:nvSpPr>
          <p:cNvPr id="6147" name="Rectangle 2"/>
          <p:cNvSpPr>
            <a:spLocks noGrp="1" noRot="1" noChangeAspect="1" noChangeArrowheads="1" noTextEdit="1"/>
          </p:cNvSpPr>
          <p:nvPr>
            <p:ph type="sldImg"/>
          </p:nvPr>
        </p:nvSpPr>
        <p:spPr>
          <a:xfrm>
            <a:off x="915988" y="742950"/>
            <a:ext cx="4967287" cy="3725863"/>
          </a:xfrm>
          <a:ln/>
        </p:spPr>
      </p:sp>
      <p:sp>
        <p:nvSpPr>
          <p:cNvPr id="6148"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582615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SA2#122</a:t>
            </a:r>
          </a:p>
          <a:p>
            <a:pPr eaLnBrk="1" hangingPunct="1">
              <a:defRPr/>
            </a:pPr>
            <a:r>
              <a:rPr lang="sv-SE" altLang="en-US" sz="1200" b="1" dirty="0" smtClean="0">
                <a:latin typeface="Arial "/>
              </a:rPr>
              <a:t>Los Cabos – June 2017</a:t>
            </a:r>
          </a:p>
        </p:txBody>
      </p:sp>
      <p:sp>
        <p:nvSpPr>
          <p:cNvPr id="5" name="Text Box 13"/>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S2-174438</a:t>
            </a:r>
            <a:r>
              <a:rPr lang="en-GB" altLang="en-US" sz="1200" dirty="0" smtClean="0"/>
              <a:t> </a:t>
            </a:r>
            <a:endParaRPr lang="en-GB" altLang="en-US" sz="1200" dirty="0" smtClean="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04337521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74967180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19088022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538163" y="6394450"/>
            <a:ext cx="3630612" cy="311150"/>
          </a:xfrm>
          <a:prstGeom prst="rect">
            <a:avLst/>
          </a:prstGeom>
          <a:noFill/>
        </p:spPr>
        <p:txBody>
          <a:bodyPr anchor="ctr">
            <a:normAutofit/>
          </a:bodyPr>
          <a:lstStyle/>
          <a:p>
            <a:pPr>
              <a:defRPr/>
            </a:pPr>
            <a:r>
              <a:rPr lang="en-GB" spc="300" dirty="0" err="1" smtClean="0">
                <a:solidFill>
                  <a:schemeClr val="bg1"/>
                </a:solidFill>
              </a:rPr>
              <a:t>SA2#122</a:t>
            </a:r>
            <a:r>
              <a:rPr lang="en-GB" spc="300" dirty="0" smtClean="0">
                <a:solidFill>
                  <a:schemeClr val="bg1"/>
                </a:solidFill>
              </a:rPr>
              <a:t>, Los Cabos, </a:t>
            </a:r>
            <a:r>
              <a:rPr lang="en-GB" spc="300" dirty="0" err="1" smtClean="0">
                <a:solidFill>
                  <a:schemeClr val="bg1"/>
                </a:solidFill>
              </a:rPr>
              <a:t>Mx</a:t>
            </a:r>
            <a:endParaRPr lang="en-GB"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EDC540E0-ECD6-4F73-A60D-E9809BAB7254}" type="slidenum">
              <a:rPr lang="en-GB" altLang="en-US" b="1" smtClean="0"/>
              <a:pPr algn="ctr">
                <a:defRPr/>
              </a:pPr>
              <a:t>‹#›</a:t>
            </a:fld>
            <a:endParaRPr lang="en-GB" altLang="en-US" b="1" smtClean="0"/>
          </a:p>
          <a:p>
            <a:pPr>
              <a:defRPr/>
            </a:pPr>
            <a:endParaRPr lang="en-GB" altLang="en-US" smtClean="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mtClean="0">
                <a:solidFill>
                  <a:schemeClr val="bg1"/>
                </a:solidFill>
              </a:rPr>
              <a:t>© 3GPP 2012</a:t>
            </a:r>
            <a:endParaRPr lang="en-GB" altLang="en-US" smtClean="0"/>
          </a:p>
        </p:txBody>
      </p:sp>
      <p:sp>
        <p:nvSpPr>
          <p:cNvPr id="1032" name="Rectangle 16"/>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t>© 3GPP 2016</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2" r:id="rId1"/>
    <p:sldLayoutId id="2147483750" r:id="rId2"/>
    <p:sldLayoutId id="2147483751"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Selecting a set of slices instances serving a UE</a:t>
            </a:r>
            <a:r>
              <a:rPr lang="en-US" dirty="0" smtClean="0">
                <a:effectLst>
                  <a:outerShdw blurRad="38100" dist="38100" dir="2700000" algn="tl">
                    <a:srgbClr val="C0C0C0"/>
                  </a:outerShdw>
                </a:effectLst>
                <a:latin typeface="Arial" pitchFamily="34" charset="0"/>
              </a:rPr>
              <a:t/>
            </a:r>
            <a:br>
              <a:rPr lang="en-US" dirty="0" smtClean="0">
                <a:effectLst>
                  <a:outerShdw blurRad="38100" dist="38100" dir="2700000" algn="tl">
                    <a:srgbClr val="C0C0C0"/>
                  </a:outerShdw>
                </a:effectLst>
                <a:latin typeface="Arial" pitchFamily="34" charset="0"/>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5123" name="Subtitle 6"/>
          <p:cNvSpPr>
            <a:spLocks noGrp="1"/>
          </p:cNvSpPr>
          <p:nvPr>
            <p:ph type="subTitle" idx="1"/>
          </p:nvPr>
        </p:nvSpPr>
        <p:spPr/>
        <p:txBody>
          <a:bodyPr/>
          <a:lstStyle/>
          <a:p>
            <a:pPr>
              <a:lnSpc>
                <a:spcPct val="80000"/>
              </a:lnSpc>
            </a:pPr>
            <a:r>
              <a:rPr lang="en-US" altLang="en-US" sz="2000" dirty="0" smtClean="0"/>
              <a:t/>
            </a:r>
            <a:br>
              <a:rPr lang="en-US" altLang="en-US" sz="2000" dirty="0" smtClean="0"/>
            </a:br>
            <a:r>
              <a:rPr lang="en-US" altLang="en-US" dirty="0" smtClean="0">
                <a:latin typeface="Arial" panose="020B0604020202020204" pitchFamily="34" charset="0"/>
              </a:rPr>
              <a:t>Huawei Technologies</a:t>
            </a:r>
          </a:p>
          <a:p>
            <a:pPr>
              <a:lnSpc>
                <a:spcPct val="80000"/>
              </a:lnSpc>
            </a:pPr>
            <a:endParaRPr lang="en-US" altLang="en-US" sz="2000" dirty="0" smtClean="0">
              <a:latin typeface="Arial" panose="020B0604020202020204" pitchFamily="34" charset="0"/>
            </a:endParaRPr>
          </a:p>
          <a:p>
            <a:pPr>
              <a:lnSpc>
                <a:spcPct val="80000"/>
              </a:lnSpc>
            </a:pPr>
            <a:endParaRPr lang="en-GB" altLang="en-US"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GB" altLang="en-US" smtClean="0"/>
              <a:t>Consideration: early or late binding</a:t>
            </a:r>
          </a:p>
        </p:txBody>
      </p:sp>
      <p:sp>
        <p:nvSpPr>
          <p:cNvPr id="8195" name="Content Placeholder 2"/>
          <p:cNvSpPr>
            <a:spLocks noGrp="1"/>
          </p:cNvSpPr>
          <p:nvPr>
            <p:ph idx="1"/>
          </p:nvPr>
        </p:nvSpPr>
        <p:spPr/>
        <p:txBody>
          <a:bodyPr>
            <a:normAutofit fontScale="70000" lnSpcReduction="20000"/>
          </a:bodyPr>
          <a:lstStyle/>
          <a:p>
            <a:pPr>
              <a:defRPr/>
            </a:pPr>
            <a:r>
              <a:rPr lang="en-GB" altLang="en-US" b="1" dirty="0" smtClean="0"/>
              <a:t>Early binding</a:t>
            </a:r>
            <a:r>
              <a:rPr lang="en-GB" altLang="en-US" dirty="0" smtClean="0"/>
              <a:t>:</a:t>
            </a:r>
          </a:p>
          <a:p>
            <a:pPr lvl="1">
              <a:defRPr/>
            </a:pPr>
            <a:r>
              <a:rPr lang="en-GB" altLang="en-US" dirty="0" smtClean="0"/>
              <a:t>during the assignment of the UE to a set of slice instances, each S-</a:t>
            </a:r>
            <a:r>
              <a:rPr lang="en-GB" altLang="en-US" dirty="0" err="1" smtClean="0"/>
              <a:t>NSSAI</a:t>
            </a:r>
            <a:r>
              <a:rPr lang="en-GB" altLang="en-US" dirty="0" smtClean="0"/>
              <a:t> is mapped to a specific slice instance within the set. This assignment is returned to the AMF an stored in its UE context.</a:t>
            </a:r>
          </a:p>
          <a:p>
            <a:pPr lvl="1">
              <a:defRPr/>
            </a:pPr>
            <a:r>
              <a:rPr lang="en-GB" altLang="en-US" dirty="0" smtClean="0"/>
              <a:t>roaming: during the assignment of the UE to a set of slice instances, the </a:t>
            </a:r>
            <a:r>
              <a:rPr lang="en-GB" altLang="en-US" dirty="0" err="1" smtClean="0"/>
              <a:t>HPLMN</a:t>
            </a:r>
            <a:r>
              <a:rPr lang="en-GB" altLang="en-US" dirty="0" smtClean="0"/>
              <a:t> is also contacted to assign for the UE a specific slice instance for each of the S-</a:t>
            </a:r>
            <a:r>
              <a:rPr lang="en-GB" altLang="en-US" dirty="0" err="1" smtClean="0"/>
              <a:t>NSSAI</a:t>
            </a:r>
            <a:r>
              <a:rPr lang="en-GB" altLang="en-US" dirty="0" smtClean="0"/>
              <a:t>.</a:t>
            </a:r>
          </a:p>
          <a:p>
            <a:pPr>
              <a:defRPr/>
            </a:pPr>
            <a:r>
              <a:rPr lang="en-GB" altLang="en-US" b="1" dirty="0" smtClean="0"/>
              <a:t>Late binding</a:t>
            </a:r>
            <a:r>
              <a:rPr lang="en-GB" altLang="en-US" dirty="0" smtClean="0"/>
              <a:t>:</a:t>
            </a:r>
          </a:p>
          <a:p>
            <a:pPr lvl="1">
              <a:defRPr/>
            </a:pPr>
            <a:r>
              <a:rPr lang="en-GB" altLang="en-US" dirty="0" smtClean="0"/>
              <a:t>during the assignment of the UE to a set of slice instances, XYZ only verifies that the slice instances within the set collectively support all Allowed S-</a:t>
            </a:r>
            <a:r>
              <a:rPr lang="en-GB" altLang="en-US" dirty="0" err="1" smtClean="0"/>
              <a:t>NSSAI</a:t>
            </a:r>
            <a:r>
              <a:rPr lang="en-GB" altLang="en-US" dirty="0" smtClean="0"/>
              <a:t>, but do not assign yet a specific slice instance for each S-</a:t>
            </a:r>
            <a:r>
              <a:rPr lang="en-GB" altLang="en-US" dirty="0" err="1" smtClean="0"/>
              <a:t>NSSAI</a:t>
            </a:r>
            <a:r>
              <a:rPr lang="en-GB" altLang="en-US" dirty="0" smtClean="0"/>
              <a:t>. Assignment of a specific slice instance for the S-</a:t>
            </a:r>
            <a:r>
              <a:rPr lang="en-GB" altLang="en-US" dirty="0" err="1" smtClean="0"/>
              <a:t>NSSAI</a:t>
            </a:r>
            <a:r>
              <a:rPr lang="en-GB" altLang="en-US" dirty="0" smtClean="0"/>
              <a:t> is only performed when the UE requests a session for this S-</a:t>
            </a:r>
            <a:r>
              <a:rPr lang="en-GB" altLang="en-US" dirty="0" err="1" smtClean="0"/>
              <a:t>NSSAI</a:t>
            </a:r>
            <a:r>
              <a:rPr lang="en-GB" altLang="en-US" dirty="0" smtClean="0"/>
              <a:t>.</a:t>
            </a:r>
          </a:p>
          <a:p>
            <a:pPr lvl="1">
              <a:defRPr/>
            </a:pPr>
            <a:r>
              <a:rPr lang="en-GB" altLang="en-US" dirty="0" smtClean="0"/>
              <a:t>roaming: during the assignment of the UE to a set of slice instances, the </a:t>
            </a:r>
            <a:r>
              <a:rPr lang="en-GB" altLang="en-US" dirty="0" err="1" smtClean="0"/>
              <a:t>HPLMN</a:t>
            </a:r>
            <a:r>
              <a:rPr lang="en-GB" altLang="en-US" dirty="0" smtClean="0"/>
              <a:t> is not contacted for any assignment. Assignment of a specific slice instance in the </a:t>
            </a:r>
            <a:r>
              <a:rPr lang="en-GB" altLang="en-US" dirty="0" err="1" smtClean="0"/>
              <a:t>HPLMN</a:t>
            </a:r>
            <a:r>
              <a:rPr lang="en-GB" altLang="en-US" dirty="0" smtClean="0"/>
              <a:t> is only performed when the UE requests a HR session for this S-</a:t>
            </a:r>
            <a:r>
              <a:rPr lang="en-GB" altLang="en-US" dirty="0" err="1" smtClean="0"/>
              <a:t>NSSAI</a:t>
            </a:r>
            <a:r>
              <a:rPr lang="en-GB" altLang="en-US" dirty="0" smtClean="0"/>
              <a:t>.</a:t>
            </a:r>
          </a:p>
          <a:p>
            <a:pPr lvl="2">
              <a:defRPr/>
            </a:pPr>
            <a:r>
              <a:rPr lang="en-GB" altLang="en-US" dirty="0" smtClean="0"/>
              <a:t>NOTE: in the roaming case, each slice instance could be fully independent, i.e. there is no need that they all belong to a single </a:t>
            </a:r>
            <a:r>
              <a:rPr lang="en-GB" altLang="en-US" dirty="0" err="1" smtClean="0"/>
              <a:t>SoSi</a:t>
            </a:r>
            <a:r>
              <a:rPr lang="en-GB" altLang="en-US" dirty="0" smtClean="0"/>
              <a:t>, since there are no identified required common NFs, compared to the serving PLMN.</a:t>
            </a:r>
          </a:p>
          <a:p>
            <a:pPr lvl="1">
              <a:defRPr/>
            </a:pPr>
            <a:r>
              <a:rPr lang="en-GB" altLang="en-US" dirty="0" smtClean="0"/>
              <a:t>Additionally: when the UE requests additional sessions for the same S-</a:t>
            </a:r>
            <a:r>
              <a:rPr lang="en-GB" altLang="en-US" dirty="0" err="1" smtClean="0"/>
              <a:t>NSSAI</a:t>
            </a:r>
            <a:r>
              <a:rPr lang="en-GB" altLang="en-US" dirty="0" smtClean="0"/>
              <a:t>, it is possible to allow that new sessions are associated with a different slice instance (e.g. in order to perform "soft relocation")</a:t>
            </a: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GB" altLang="en-US" smtClean="0"/>
              <a:t>Consideration:</a:t>
            </a:r>
            <a:br>
              <a:rPr lang="en-GB" altLang="en-US" smtClean="0"/>
            </a:br>
            <a:r>
              <a:rPr lang="en-GB" altLang="en-US" smtClean="0"/>
              <a:t>Allowed S-NSSAI and returned S-NSSAI</a:t>
            </a:r>
          </a:p>
        </p:txBody>
      </p:sp>
      <p:sp>
        <p:nvSpPr>
          <p:cNvPr id="8195" name="Content Placeholder 2"/>
          <p:cNvSpPr>
            <a:spLocks noGrp="1"/>
          </p:cNvSpPr>
          <p:nvPr>
            <p:ph idx="1"/>
          </p:nvPr>
        </p:nvSpPr>
        <p:spPr>
          <a:xfrm>
            <a:off x="485775" y="1289538"/>
            <a:ext cx="8388350" cy="4995375"/>
          </a:xfrm>
        </p:spPr>
        <p:txBody>
          <a:bodyPr>
            <a:normAutofit fontScale="70000" lnSpcReduction="20000"/>
          </a:bodyPr>
          <a:lstStyle/>
          <a:p>
            <a:pPr>
              <a:defRPr/>
            </a:pPr>
            <a:r>
              <a:rPr lang="en-GB" altLang="en-US" dirty="0" smtClean="0"/>
              <a:t>Allowed S-</a:t>
            </a:r>
            <a:r>
              <a:rPr lang="en-GB" altLang="en-US" dirty="0" err="1" smtClean="0"/>
              <a:t>NSSAI</a:t>
            </a:r>
            <a:r>
              <a:rPr lang="en-GB" altLang="en-US" dirty="0" smtClean="0"/>
              <a:t> value can be computed based on:</a:t>
            </a:r>
          </a:p>
          <a:p>
            <a:pPr lvl="1">
              <a:defRPr/>
            </a:pPr>
            <a:r>
              <a:rPr lang="en-GB" altLang="en-US" dirty="0" smtClean="0"/>
              <a:t>Requested S-</a:t>
            </a:r>
            <a:r>
              <a:rPr lang="en-GB" altLang="en-US" dirty="0" err="1" smtClean="0"/>
              <a:t>NSSAI</a:t>
            </a:r>
            <a:r>
              <a:rPr lang="en-GB" altLang="en-US" dirty="0" smtClean="0"/>
              <a:t> (when present)</a:t>
            </a:r>
          </a:p>
          <a:p>
            <a:pPr lvl="1">
              <a:defRPr/>
            </a:pPr>
            <a:r>
              <a:rPr lang="en-GB" altLang="en-US" dirty="0" smtClean="0"/>
              <a:t>Subscribed S-</a:t>
            </a:r>
            <a:r>
              <a:rPr lang="en-GB" altLang="en-US" dirty="0" err="1" smtClean="0"/>
              <a:t>NSSAI</a:t>
            </a:r>
            <a:r>
              <a:rPr lang="en-GB" altLang="en-US" dirty="0" smtClean="0"/>
              <a:t> of the UE</a:t>
            </a:r>
          </a:p>
          <a:p>
            <a:pPr lvl="1">
              <a:defRPr/>
            </a:pPr>
            <a:r>
              <a:rPr lang="en-GB" altLang="en-US" dirty="0" smtClean="0"/>
              <a:t>availability of the S-</a:t>
            </a:r>
            <a:r>
              <a:rPr lang="en-GB" altLang="en-US" dirty="0" err="1" smtClean="0"/>
              <a:t>NSSAI</a:t>
            </a:r>
            <a:r>
              <a:rPr lang="en-GB" altLang="en-US" dirty="0" smtClean="0"/>
              <a:t> within a "most compatible" set of slice instances: i.e. when assigning a UE to a set of slice instances, the set of slice instances should cover most S-</a:t>
            </a:r>
            <a:r>
              <a:rPr lang="en-GB" altLang="en-US" dirty="0" err="1" smtClean="0"/>
              <a:t>NSSAI</a:t>
            </a:r>
            <a:r>
              <a:rPr lang="en-GB" altLang="en-US" dirty="0" smtClean="0"/>
              <a:t>. When there is no best choice, the selection of one set of slice instances versus another should be based on operator deployment choices.</a:t>
            </a:r>
          </a:p>
          <a:p>
            <a:pPr lvl="1">
              <a:defRPr/>
            </a:pPr>
            <a:r>
              <a:rPr lang="en-GB" altLang="en-US" dirty="0" smtClean="0"/>
              <a:t>Computation of the Allowed S-</a:t>
            </a:r>
            <a:r>
              <a:rPr lang="en-GB" altLang="en-US" dirty="0" err="1" smtClean="0"/>
              <a:t>NSSAI</a:t>
            </a:r>
            <a:r>
              <a:rPr lang="en-GB" altLang="en-US" dirty="0" smtClean="0"/>
              <a:t> could be done at the (querying or serving) AMF before/after allocation to a set of slice instances, or by XYZ. In any case, XYZ should tailor the set based on the support of S-</a:t>
            </a:r>
            <a:r>
              <a:rPr lang="en-GB" altLang="en-US" dirty="0" err="1" smtClean="0"/>
              <a:t>NSSAIs</a:t>
            </a:r>
            <a:r>
              <a:rPr lang="en-GB" altLang="en-US" dirty="0" smtClean="0"/>
              <a:t> by the selected set of slice instances. Also, XYZ could use subscribed S-</a:t>
            </a:r>
            <a:r>
              <a:rPr lang="en-GB" altLang="en-US" dirty="0" err="1" smtClean="0"/>
              <a:t>NSSAIs</a:t>
            </a:r>
            <a:r>
              <a:rPr lang="en-GB" altLang="en-US" dirty="0" smtClean="0"/>
              <a:t> to "understand" priorities for the UE (e.g. subscribed S-</a:t>
            </a:r>
            <a:r>
              <a:rPr lang="en-GB" altLang="en-US" dirty="0" err="1" smtClean="0"/>
              <a:t>NSSAI</a:t>
            </a:r>
            <a:r>
              <a:rPr lang="en-GB" altLang="en-US" dirty="0" smtClean="0"/>
              <a:t> could be ordered by priority).</a:t>
            </a:r>
          </a:p>
          <a:p>
            <a:pPr>
              <a:defRPr/>
            </a:pPr>
            <a:r>
              <a:rPr lang="en-GB" altLang="en-US" dirty="0" smtClean="0"/>
              <a:t>Returned S-</a:t>
            </a:r>
            <a:r>
              <a:rPr lang="en-GB" altLang="en-US" dirty="0" err="1" smtClean="0"/>
              <a:t>NSSAI</a:t>
            </a:r>
            <a:r>
              <a:rPr lang="en-GB" altLang="en-US" dirty="0" smtClean="0"/>
              <a:t> values</a:t>
            </a:r>
          </a:p>
          <a:p>
            <a:pPr lvl="1">
              <a:defRPr/>
            </a:pPr>
            <a:r>
              <a:rPr lang="en-GB" altLang="en-US" dirty="0" smtClean="0"/>
              <a:t>The network should return the list of Allowed S-</a:t>
            </a:r>
            <a:r>
              <a:rPr lang="en-GB" altLang="en-US" dirty="0" err="1" smtClean="0"/>
              <a:t>NSSAI</a:t>
            </a:r>
            <a:r>
              <a:rPr lang="en-GB" altLang="en-US" dirty="0" smtClean="0"/>
              <a:t> to the UE.</a:t>
            </a:r>
          </a:p>
          <a:p>
            <a:pPr lvl="1">
              <a:defRPr/>
            </a:pPr>
            <a:r>
              <a:rPr lang="en-GB" altLang="en-US" dirty="0" smtClean="0"/>
              <a:t>Question: what does it return if the UE did not provide any S-</a:t>
            </a:r>
            <a:r>
              <a:rPr lang="en-GB" altLang="en-US" dirty="0" err="1" smtClean="0"/>
              <a:t>NSSAI</a:t>
            </a:r>
            <a:r>
              <a:rPr lang="en-GB" altLang="en-US" dirty="0" smtClean="0"/>
              <a:t> ?</a:t>
            </a:r>
          </a:p>
          <a:p>
            <a:pPr lvl="1">
              <a:defRPr/>
            </a:pPr>
            <a:r>
              <a:rPr lang="en-GB" altLang="en-US" dirty="0" smtClean="0"/>
              <a:t>Question: what if the S-</a:t>
            </a:r>
            <a:r>
              <a:rPr lang="en-GB" altLang="en-US" dirty="0" err="1" smtClean="0"/>
              <a:t>NSSAI</a:t>
            </a:r>
            <a:r>
              <a:rPr lang="en-GB" altLang="en-US" dirty="0" smtClean="0"/>
              <a:t> used by the network is different from the one requested by the UE and needs to be mapped (e.g. UE requests "</a:t>
            </a:r>
            <a:r>
              <a:rPr lang="en-GB" altLang="en-US" dirty="0" err="1" smtClean="0"/>
              <a:t>V2x</a:t>
            </a:r>
            <a:r>
              <a:rPr lang="en-GB" altLang="en-US" dirty="0" smtClean="0"/>
              <a:t>/Cars" or "</a:t>
            </a:r>
            <a:r>
              <a:rPr lang="en-GB" altLang="en-US" dirty="0" err="1" smtClean="0"/>
              <a:t>V2X</a:t>
            </a:r>
            <a:r>
              <a:rPr lang="en-GB" altLang="en-US" dirty="0" smtClean="0"/>
              <a:t>", and subscription says it's a </a:t>
            </a:r>
            <a:r>
              <a:rPr lang="en-GB" altLang="en-US" dirty="0" err="1" smtClean="0"/>
              <a:t>Hyunta</a:t>
            </a:r>
            <a:r>
              <a:rPr lang="en-GB" altLang="en-US" dirty="0" smtClean="0"/>
              <a:t> car, and assigns the </a:t>
            </a:r>
            <a:r>
              <a:rPr lang="en-GB" altLang="en-US" dirty="0" err="1" smtClean="0"/>
              <a:t>V2x</a:t>
            </a:r>
            <a:r>
              <a:rPr lang="en-GB" altLang="en-US" dirty="0" smtClean="0"/>
              <a:t> to "</a:t>
            </a:r>
            <a:r>
              <a:rPr lang="en-GB" altLang="en-US" dirty="0" err="1" smtClean="0"/>
              <a:t>V2x</a:t>
            </a:r>
            <a:r>
              <a:rPr lang="en-GB" altLang="en-US" dirty="0" smtClean="0"/>
              <a:t>/</a:t>
            </a:r>
            <a:r>
              <a:rPr lang="en-GB" altLang="en-US" dirty="0" err="1" smtClean="0"/>
              <a:t>Hyunta</a:t>
            </a:r>
            <a:r>
              <a:rPr lang="en-GB" altLang="en-US" dirty="0" smtClean="0"/>
              <a:t>")</a:t>
            </a:r>
          </a:p>
          <a:p>
            <a:pPr lvl="1">
              <a:defRPr/>
            </a:pPr>
            <a:r>
              <a:rPr lang="en-GB" altLang="en-US" dirty="0" smtClean="0"/>
              <a:t>The network could use the returned S-</a:t>
            </a:r>
            <a:r>
              <a:rPr lang="en-GB" altLang="en-US" dirty="0" err="1" smtClean="0"/>
              <a:t>NSSAI</a:t>
            </a:r>
            <a:r>
              <a:rPr lang="en-GB" altLang="en-US" dirty="0" smtClean="0"/>
              <a:t> to provide sufficiently unique information so that the set of slice instances serving the UE can be uniquely identified</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altLang="en-US" smtClean="0"/>
              <a:t>Consideration:</a:t>
            </a:r>
            <a:br>
              <a:rPr lang="en-GB" altLang="en-US" smtClean="0"/>
            </a:br>
            <a:r>
              <a:rPr lang="en-US" altLang="en-US" smtClean="0"/>
              <a:t>1-step or 2-step serving AMF discovery</a:t>
            </a:r>
            <a:endParaRPr lang="en-GB" altLang="en-US" smtClean="0"/>
          </a:p>
        </p:txBody>
      </p:sp>
      <p:sp>
        <p:nvSpPr>
          <p:cNvPr id="8195" name="Content Placeholder 2"/>
          <p:cNvSpPr>
            <a:spLocks noGrp="1"/>
          </p:cNvSpPr>
          <p:nvPr>
            <p:ph idx="1"/>
          </p:nvPr>
        </p:nvSpPr>
        <p:spPr/>
        <p:txBody>
          <a:bodyPr>
            <a:normAutofit fontScale="62500" lnSpcReduction="20000"/>
          </a:bodyPr>
          <a:lstStyle/>
          <a:p>
            <a:pPr>
              <a:defRPr/>
            </a:pPr>
            <a:r>
              <a:rPr lang="en-GB" altLang="en-US" dirty="0" smtClean="0"/>
              <a:t>When the UE registers, XYZ is queried by the querying AMF to get the UE assigned to a set of slice instances. Once this assignment is done, a serving AMF belonging to that set of slice instances, in the location where the UE is, needs to be selected.</a:t>
            </a:r>
          </a:p>
          <a:p>
            <a:pPr>
              <a:defRPr/>
            </a:pPr>
            <a:r>
              <a:rPr lang="en-GB" altLang="en-US" dirty="0" smtClean="0"/>
              <a:t>Selection of the set of slice instances is done at the XYZ.</a:t>
            </a:r>
          </a:p>
          <a:p>
            <a:pPr>
              <a:defRPr/>
            </a:pPr>
            <a:r>
              <a:rPr lang="en-GB" altLang="en-US" dirty="0" smtClean="0"/>
              <a:t>Selection of the individual AMF instance is done at the AMF. </a:t>
            </a:r>
          </a:p>
          <a:p>
            <a:pPr>
              <a:defRPr/>
            </a:pPr>
            <a:r>
              <a:rPr lang="en-GB" altLang="en-US" dirty="0" smtClean="0"/>
              <a:t>Between the two steps, however, there are several steps that need to be performed:</a:t>
            </a:r>
          </a:p>
          <a:p>
            <a:pPr lvl="1">
              <a:defRPr/>
            </a:pPr>
            <a:r>
              <a:rPr lang="en-GB" altLang="en-US" dirty="0" smtClean="0"/>
              <a:t>(A) Identification of a group of AMFs within the set of slice instances, based on location, etc.</a:t>
            </a:r>
          </a:p>
          <a:p>
            <a:pPr lvl="1">
              <a:defRPr/>
            </a:pPr>
            <a:r>
              <a:rPr lang="en-GB" altLang="en-US" dirty="0" smtClean="0"/>
              <a:t>(B) Identification of a list of candidate AMF within that group of AMFs</a:t>
            </a:r>
          </a:p>
          <a:p>
            <a:pPr>
              <a:defRPr/>
            </a:pPr>
            <a:r>
              <a:rPr lang="en-GB" altLang="en-US" dirty="0" smtClean="0"/>
              <a:t>Multiple proposals on the table:</a:t>
            </a:r>
          </a:p>
          <a:p>
            <a:pPr lvl="1">
              <a:defRPr/>
            </a:pPr>
            <a:r>
              <a:rPr lang="en-GB" altLang="en-US" dirty="0" smtClean="0"/>
              <a:t>(1) XYZ performs (A) and (B) and returns the list of candidate AMFs to the querying AMF. In that case, XYZ has also the role of an global NRF for the purpose of AMF selection.</a:t>
            </a:r>
          </a:p>
          <a:p>
            <a:pPr lvl="1">
              <a:defRPr/>
            </a:pPr>
            <a:r>
              <a:rPr lang="en-GB" altLang="en-US" dirty="0" smtClean="0"/>
              <a:t>(2) </a:t>
            </a:r>
            <a:r>
              <a:rPr lang="en-GB" altLang="en-US" dirty="0"/>
              <a:t>XYZ performs (A) and queries a global NRF. The NRF performs (B) and returns the list of candidate AMFs to XYZ. XYZ then returns the list of candidate AMFs to the querying AMF.</a:t>
            </a:r>
          </a:p>
          <a:p>
            <a:pPr lvl="1">
              <a:defRPr/>
            </a:pPr>
            <a:r>
              <a:rPr lang="en-GB" altLang="en-US" dirty="0" smtClean="0"/>
              <a:t>(3) XYZ performs (A) and returns the identification of a group of AMFs to the querying AMF. The querying AMF queries a global NRF. The NRF performs (B) and returns the list of candidate AMFs to the querying AMF.</a:t>
            </a:r>
          </a:p>
          <a:p>
            <a:pPr lvl="2">
              <a:defRPr/>
            </a:pPr>
            <a:r>
              <a:rPr lang="en-GB" altLang="en-US" dirty="0" smtClean="0"/>
              <a:t>NOTE: in that case, the querying AMF could identify it could be the serving AMF before sending the request to the NRF.</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GB" altLang="en-US" smtClean="0"/>
              <a:t>Proposals</a:t>
            </a:r>
          </a:p>
        </p:txBody>
      </p:sp>
      <p:sp>
        <p:nvSpPr>
          <p:cNvPr id="8195" name="Content Placeholder 2"/>
          <p:cNvSpPr>
            <a:spLocks noGrp="1"/>
          </p:cNvSpPr>
          <p:nvPr>
            <p:ph idx="1"/>
          </p:nvPr>
        </p:nvSpPr>
        <p:spPr>
          <a:xfrm>
            <a:off x="485775" y="1125416"/>
            <a:ext cx="8388350" cy="5159498"/>
          </a:xfrm>
        </p:spPr>
        <p:txBody>
          <a:bodyPr>
            <a:normAutofit fontScale="47500" lnSpcReduction="20000"/>
          </a:bodyPr>
          <a:lstStyle/>
          <a:p>
            <a:pPr>
              <a:defRPr/>
            </a:pPr>
            <a:r>
              <a:rPr lang="en-GB" altLang="en-US" b="1" dirty="0" smtClean="0"/>
              <a:t>We propose the following</a:t>
            </a:r>
            <a:r>
              <a:rPr lang="en-GB" altLang="en-US" dirty="0" smtClean="0"/>
              <a:t>:</a:t>
            </a:r>
          </a:p>
          <a:p>
            <a:pPr lvl="1">
              <a:defRPr/>
            </a:pPr>
            <a:r>
              <a:rPr lang="en-GB" altLang="en-US" dirty="0" smtClean="0"/>
              <a:t>This is based on the assumptions on deployment and the considerations listed in the previous slides</a:t>
            </a:r>
          </a:p>
          <a:p>
            <a:pPr lvl="1">
              <a:defRPr/>
            </a:pPr>
            <a:r>
              <a:rPr lang="en-GB" altLang="en-US" dirty="0" smtClean="0"/>
              <a:t>The choices imply that the integrator will properly configure the sets of slice instances available in the network to provide services to the its UEs (own and roaming).</a:t>
            </a:r>
          </a:p>
          <a:p>
            <a:pPr>
              <a:defRPr/>
            </a:pPr>
            <a:r>
              <a:rPr lang="en-GB" altLang="en-US" dirty="0" smtClean="0"/>
              <a:t>(1) </a:t>
            </a:r>
            <a:r>
              <a:rPr lang="en-GB" altLang="en-US" b="1" dirty="0" smtClean="0"/>
              <a:t>At registration, late binding (serving and roaming)</a:t>
            </a:r>
          </a:p>
          <a:p>
            <a:pPr lvl="1">
              <a:defRPr/>
            </a:pPr>
            <a:r>
              <a:rPr lang="en-GB" altLang="en-US" i="1" dirty="0" smtClean="0"/>
              <a:t>Rationale</a:t>
            </a:r>
            <a:r>
              <a:rPr lang="en-GB" altLang="en-US" dirty="0" smtClean="0"/>
              <a:t>: early binding is not required. While it is not anticipated to have the slice instances change very dynamically within a "</a:t>
            </a:r>
            <a:r>
              <a:rPr lang="en-GB" altLang="en-US" dirty="0" err="1" smtClean="0"/>
              <a:t>SoSi</a:t>
            </a:r>
            <a:r>
              <a:rPr lang="en-GB" altLang="en-US" dirty="0" smtClean="0"/>
              <a:t>", it is not as static as a physical configuration, and there is no advantage associated with early selection of slice instances, provided the </a:t>
            </a:r>
            <a:r>
              <a:rPr lang="en-GB" altLang="en-US" dirty="0" err="1" smtClean="0"/>
              <a:t>SoSi</a:t>
            </a:r>
            <a:r>
              <a:rPr lang="en-GB" altLang="en-US" dirty="0" smtClean="0"/>
              <a:t> maintains a number of slice instances capable of fulfilling all the Allowed S-</a:t>
            </a:r>
            <a:r>
              <a:rPr lang="en-GB" altLang="en-US" dirty="0" err="1" smtClean="0"/>
              <a:t>NSSAIs</a:t>
            </a:r>
            <a:r>
              <a:rPr lang="en-GB" altLang="en-US" dirty="0" smtClean="0"/>
              <a:t> of the UEs it is serving.</a:t>
            </a:r>
          </a:p>
          <a:p>
            <a:pPr>
              <a:defRPr/>
            </a:pPr>
            <a:r>
              <a:rPr lang="en-GB" altLang="en-US" dirty="0" smtClean="0"/>
              <a:t>(2) </a:t>
            </a:r>
            <a:r>
              <a:rPr lang="en-GB" altLang="en-US" b="1" dirty="0" smtClean="0"/>
              <a:t>At session setup, late binding (serving and roaming), only S-</a:t>
            </a:r>
            <a:r>
              <a:rPr lang="en-GB" altLang="en-US" b="1" dirty="0" err="1" smtClean="0"/>
              <a:t>NSSAI</a:t>
            </a:r>
            <a:r>
              <a:rPr lang="en-GB" altLang="en-US" b="1" dirty="0" smtClean="0"/>
              <a:t> is used</a:t>
            </a:r>
          </a:p>
          <a:p>
            <a:pPr lvl="1">
              <a:defRPr/>
            </a:pPr>
            <a:r>
              <a:rPr lang="en-GB" altLang="en-US" i="1" dirty="0" smtClean="0"/>
              <a:t>Rationale</a:t>
            </a:r>
            <a:r>
              <a:rPr lang="en-GB" altLang="en-US" dirty="0" smtClean="0"/>
              <a:t>: same consideration as above. It is expected that the operator (both serving and roaming) will ensure that there is a set of slice instances (resp. roaming slice instances) that can provide all services that a UE should expect simultaneously anyway. There is no need for network slice instance identification in the information flow.</a:t>
            </a:r>
          </a:p>
          <a:p>
            <a:pPr>
              <a:defRPr/>
            </a:pPr>
            <a:r>
              <a:rPr lang="en-GB" altLang="en-US" dirty="0" smtClean="0"/>
              <a:t>(3) </a:t>
            </a:r>
            <a:r>
              <a:rPr lang="en-GB" altLang="en-US" b="1" dirty="0" smtClean="0"/>
              <a:t>At subsequent session setup, late binding as well</a:t>
            </a:r>
          </a:p>
          <a:p>
            <a:pPr lvl="1">
              <a:defRPr/>
            </a:pPr>
            <a:r>
              <a:rPr lang="en-GB" altLang="en-US" i="1" dirty="0" smtClean="0"/>
              <a:t>Rationale</a:t>
            </a:r>
            <a:r>
              <a:rPr lang="en-GB" altLang="en-US" dirty="0" smtClean="0"/>
              <a:t>: there is no technical need identified to have two independent sessions using the same S-</a:t>
            </a:r>
            <a:r>
              <a:rPr lang="en-GB" altLang="en-US" dirty="0" err="1" smtClean="0"/>
              <a:t>NSSAI</a:t>
            </a:r>
            <a:r>
              <a:rPr lang="en-GB" altLang="en-US" dirty="0" smtClean="0"/>
              <a:t> to be imperatively served by the same slice instance. This also allows for soft migration to a new serving slice and as well as dynamic load balancing between slices.</a:t>
            </a:r>
          </a:p>
          <a:p>
            <a:pPr>
              <a:defRPr/>
            </a:pPr>
            <a:r>
              <a:rPr lang="en-GB" altLang="en-US" dirty="0" smtClean="0"/>
              <a:t>(4) XYZ is </a:t>
            </a:r>
            <a:r>
              <a:rPr lang="en-GB" altLang="en-US" b="1" dirty="0" err="1" smtClean="0"/>
              <a:t>NSSF</a:t>
            </a:r>
            <a:r>
              <a:rPr lang="en-GB" altLang="en-US" dirty="0" smtClean="0"/>
              <a:t>, i.e. identification of a list of candidate AMFs is performed by a </a:t>
            </a:r>
            <a:r>
              <a:rPr lang="en-GB" altLang="en-US" b="1" dirty="0" smtClean="0"/>
              <a:t>global NRF</a:t>
            </a:r>
            <a:r>
              <a:rPr lang="en-GB" altLang="en-US" dirty="0" smtClean="0"/>
              <a:t>. To allow both separate and combined deployments, it is proposed that the </a:t>
            </a:r>
            <a:r>
              <a:rPr lang="en-GB" altLang="en-US" dirty="0" err="1" smtClean="0"/>
              <a:t>NSSF</a:t>
            </a:r>
            <a:r>
              <a:rPr lang="en-GB" altLang="en-US" dirty="0" smtClean="0"/>
              <a:t> queries itself the global NRF. This way, they can be combined without affecting the signalling.</a:t>
            </a:r>
            <a:endParaRPr lang="en-GB" altLang="en-US" dirty="0"/>
          </a:p>
          <a:p>
            <a:pPr lvl="1">
              <a:defRPr/>
            </a:pPr>
            <a:r>
              <a:rPr lang="en-GB" altLang="en-US" i="1" dirty="0" smtClean="0"/>
              <a:t>Rationale</a:t>
            </a:r>
            <a:r>
              <a:rPr lang="en-GB" altLang="en-US" dirty="0" smtClean="0"/>
              <a:t>: the role of the </a:t>
            </a:r>
            <a:r>
              <a:rPr lang="en-GB" altLang="en-US" dirty="0" err="1" smtClean="0"/>
              <a:t>NSSF</a:t>
            </a:r>
            <a:r>
              <a:rPr lang="en-GB" altLang="en-US" dirty="0"/>
              <a:t> </a:t>
            </a:r>
            <a:r>
              <a:rPr lang="en-GB" altLang="en-US" dirty="0" smtClean="0"/>
              <a:t>(selecting the best set of slice instances for the UE) is different from the role of the global NRF (identifying the list of candidate NFs within a specific location, based on the life cycle management of the NFs). There is a slight optimisation possibly in having the querying AMF being able to decide before the NRF query whether it can serve the UE itself. However, having the NRF queried by the </a:t>
            </a:r>
            <a:r>
              <a:rPr lang="en-GB" altLang="en-US" dirty="0" err="1" smtClean="0"/>
              <a:t>NSSF</a:t>
            </a:r>
            <a:r>
              <a:rPr lang="en-GB" altLang="en-US" dirty="0" smtClean="0"/>
              <a:t> could allow the combination of the </a:t>
            </a:r>
            <a:r>
              <a:rPr lang="en-GB" altLang="en-US" dirty="0" err="1" smtClean="0"/>
              <a:t>NSSF</a:t>
            </a:r>
            <a:r>
              <a:rPr lang="en-GB" altLang="en-US" dirty="0" smtClean="0"/>
              <a:t> and global NRF in certain deployments.</a:t>
            </a:r>
          </a:p>
          <a:p>
            <a:pPr>
              <a:defRPr/>
            </a:pPr>
            <a:r>
              <a:rPr lang="en-GB" altLang="en-US" dirty="0" smtClean="0"/>
              <a:t>(5) </a:t>
            </a:r>
            <a:r>
              <a:rPr lang="en-GB" altLang="en-US" b="1" dirty="0" smtClean="0"/>
              <a:t>In roaming scenario, </a:t>
            </a:r>
            <a:r>
              <a:rPr lang="en-GB" altLang="en-US" b="1" dirty="0" err="1" smtClean="0"/>
              <a:t>NSSF</a:t>
            </a:r>
            <a:r>
              <a:rPr lang="en-GB" altLang="en-US" b="1" dirty="0" smtClean="0"/>
              <a:t> does not need to contact the </a:t>
            </a:r>
            <a:r>
              <a:rPr lang="en-GB" altLang="en-US" b="1" dirty="0" err="1" smtClean="0"/>
              <a:t>HPLMN</a:t>
            </a:r>
            <a:r>
              <a:rPr lang="en-GB" altLang="en-US" b="1" dirty="0" smtClean="0"/>
              <a:t> at registration</a:t>
            </a:r>
            <a:r>
              <a:rPr lang="en-GB" altLang="en-US" dirty="0" smtClean="0"/>
              <a:t>.</a:t>
            </a:r>
          </a:p>
          <a:p>
            <a:pPr lvl="1">
              <a:defRPr/>
            </a:pPr>
            <a:r>
              <a:rPr lang="en-GB" altLang="en-US" i="1" dirty="0" smtClean="0"/>
              <a:t>Rationale</a:t>
            </a:r>
            <a:r>
              <a:rPr lang="en-GB" altLang="en-US" dirty="0" smtClean="0"/>
              <a:t>: Interaction with </a:t>
            </a:r>
            <a:r>
              <a:rPr lang="en-GB" altLang="en-US" dirty="0" err="1" smtClean="0"/>
              <a:t>HPLMN</a:t>
            </a:r>
            <a:r>
              <a:rPr lang="en-GB" altLang="en-US" dirty="0" smtClean="0"/>
              <a:t> happens at subscription information retrieval from </a:t>
            </a:r>
            <a:r>
              <a:rPr lang="en-GB" altLang="en-US" dirty="0" err="1" smtClean="0"/>
              <a:t>hUDM</a:t>
            </a:r>
            <a:r>
              <a:rPr lang="en-GB" altLang="en-US" dirty="0" smtClean="0"/>
              <a:t>. Subscribed S-</a:t>
            </a:r>
            <a:r>
              <a:rPr lang="en-GB" altLang="en-US" dirty="0" err="1" smtClean="0"/>
              <a:t>NSSAI</a:t>
            </a:r>
            <a:r>
              <a:rPr lang="en-GB" altLang="en-US" dirty="0" smtClean="0"/>
              <a:t> should be sufficient information from the </a:t>
            </a:r>
            <a:r>
              <a:rPr lang="en-GB" altLang="en-US" dirty="0" err="1" smtClean="0"/>
              <a:t>HPLMN</a:t>
            </a:r>
            <a:r>
              <a:rPr lang="en-GB" altLang="en-US" dirty="0" smtClean="0"/>
              <a:t>. Any mapping or further adaptation can be done in the </a:t>
            </a:r>
            <a:r>
              <a:rPr lang="en-GB" altLang="en-US" dirty="0" err="1" smtClean="0"/>
              <a:t>vNSSF</a:t>
            </a:r>
            <a:r>
              <a:rPr lang="en-GB" altLang="en-US" dirty="0" smtClean="0"/>
              <a:t> based on roaming agreements.</a:t>
            </a:r>
          </a:p>
          <a:p>
            <a:pPr>
              <a:defRPr/>
            </a:pPr>
            <a:r>
              <a:rPr lang="en-GB" altLang="en-US" dirty="0" smtClean="0"/>
              <a:t>(6) </a:t>
            </a:r>
            <a:r>
              <a:rPr lang="en-GB" altLang="en-US" b="1" dirty="0" smtClean="0"/>
              <a:t>Returned S-</a:t>
            </a:r>
            <a:r>
              <a:rPr lang="en-GB" altLang="en-US" b="1" dirty="0" err="1" smtClean="0"/>
              <a:t>NSSAIs</a:t>
            </a:r>
            <a:r>
              <a:rPr lang="en-GB" altLang="en-US" b="1" dirty="0" smtClean="0"/>
              <a:t> can be different from Requested S-</a:t>
            </a:r>
            <a:r>
              <a:rPr lang="en-GB" altLang="en-US" b="1" dirty="0" err="1" smtClean="0"/>
              <a:t>NSSAIs</a:t>
            </a:r>
            <a:endParaRPr lang="en-GB" altLang="en-US" b="1" dirty="0" smtClean="0"/>
          </a:p>
          <a:p>
            <a:pPr lvl="1">
              <a:defRPr/>
            </a:pPr>
            <a:r>
              <a:rPr lang="en-GB" altLang="en-US" i="1" dirty="0" smtClean="0"/>
              <a:t>Rationale</a:t>
            </a:r>
            <a:r>
              <a:rPr lang="en-GB" altLang="en-US" dirty="0" smtClean="0"/>
              <a:t>: Not only the network should be able to take out certain S-</a:t>
            </a:r>
            <a:r>
              <a:rPr lang="en-GB" altLang="en-US" dirty="0" err="1" smtClean="0"/>
              <a:t>NSSAIs</a:t>
            </a:r>
            <a:r>
              <a:rPr lang="en-GB" altLang="en-US" dirty="0" smtClean="0"/>
              <a:t>, but it should also be able to "remap" S-</a:t>
            </a:r>
            <a:r>
              <a:rPr lang="en-GB" altLang="en-US" dirty="0" err="1" smtClean="0"/>
              <a:t>NSSAIs</a:t>
            </a:r>
            <a:r>
              <a:rPr lang="en-GB" altLang="en-US" dirty="0" smtClean="0"/>
              <a:t>. This allows to cover the case where the UE did not provide any S-</a:t>
            </a:r>
            <a:r>
              <a:rPr lang="en-GB" altLang="en-US" dirty="0" err="1" smtClean="0"/>
              <a:t>NSSAI</a:t>
            </a:r>
            <a:r>
              <a:rPr lang="en-GB" altLang="en-US" dirty="0" smtClean="0"/>
              <a:t> in the first place. Additionally, this allows to ensure that the </a:t>
            </a:r>
            <a:r>
              <a:rPr lang="en-GB" altLang="en-US" dirty="0" err="1" smtClean="0"/>
              <a:t>NSSAI</a:t>
            </a:r>
            <a:r>
              <a:rPr lang="en-GB" altLang="en-US" dirty="0" smtClean="0"/>
              <a:t> used in </a:t>
            </a:r>
            <a:r>
              <a:rPr lang="en-GB" altLang="en-US" dirty="0" err="1" smtClean="0"/>
              <a:t>RRC</a:t>
            </a:r>
            <a:r>
              <a:rPr lang="en-GB" altLang="en-US" dirty="0"/>
              <a:t> </a:t>
            </a:r>
            <a:r>
              <a:rPr lang="en-GB" altLang="en-US" dirty="0" smtClean="0"/>
              <a:t>(provided it is decided it is a collection of S-</a:t>
            </a:r>
            <a:r>
              <a:rPr lang="en-GB" altLang="en-US" dirty="0" err="1" smtClean="0"/>
              <a:t>NSSAI</a:t>
            </a:r>
            <a:r>
              <a:rPr lang="en-GB" altLang="en-US" dirty="0" smtClean="0"/>
              <a:t>) is sufficiently unique to identify with certainty the set of slice instances serving the UE. Alternatively, a separate value is required for </a:t>
            </a:r>
            <a:r>
              <a:rPr lang="en-GB" altLang="en-US" dirty="0" err="1" smtClean="0"/>
              <a:t>RRC-NSSAI</a:t>
            </a:r>
            <a:r>
              <a:rPr lang="en-GB" altLang="en-US" dirty="0" smtClean="0"/>
              <a:t>.</a:t>
            </a: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Answers to the questions (1)</a:t>
            </a:r>
          </a:p>
        </p:txBody>
      </p:sp>
      <p:sp>
        <p:nvSpPr>
          <p:cNvPr id="7171" name="Content Placeholder 2"/>
          <p:cNvSpPr>
            <a:spLocks noGrp="1"/>
          </p:cNvSpPr>
          <p:nvPr>
            <p:ph idx="1"/>
          </p:nvPr>
        </p:nvSpPr>
        <p:spPr/>
        <p:txBody>
          <a:bodyPr>
            <a:normAutofit/>
          </a:bodyPr>
          <a:lstStyle/>
          <a:p>
            <a:r>
              <a:rPr lang="en-GB" sz="1600" dirty="0" smtClean="0"/>
              <a:t>What </a:t>
            </a:r>
            <a:r>
              <a:rPr lang="en-GB" sz="1600" dirty="0"/>
              <a:t>is the role of the newly introduced </a:t>
            </a:r>
            <a:r>
              <a:rPr lang="en-GB" sz="1600" dirty="0" err="1"/>
              <a:t>NSSF</a:t>
            </a:r>
            <a:r>
              <a:rPr lang="en-GB" sz="1600" dirty="0"/>
              <a:t> ?</a:t>
            </a:r>
          </a:p>
          <a:p>
            <a:pPr lvl="1"/>
            <a:r>
              <a:rPr lang="en-GB" sz="1200" b="1" dirty="0" err="1"/>
              <a:t>NSSF</a:t>
            </a:r>
            <a:r>
              <a:rPr lang="en-GB" sz="1200" b="1" dirty="0"/>
              <a:t> selects a set of slices instances for serving a UE</a:t>
            </a:r>
          </a:p>
          <a:p>
            <a:pPr lvl="1"/>
            <a:r>
              <a:rPr lang="en-GB" sz="1200" dirty="0"/>
              <a:t>and possibly: </a:t>
            </a:r>
            <a:r>
              <a:rPr lang="en-GB" sz="1200" b="1" dirty="0" err="1"/>
              <a:t>NSSF</a:t>
            </a:r>
            <a:r>
              <a:rPr lang="en-GB" sz="1200" b="1" dirty="0"/>
              <a:t> computes the Allowed </a:t>
            </a:r>
            <a:r>
              <a:rPr lang="en-GB" sz="1200" b="1" dirty="0" err="1"/>
              <a:t>NSSAI</a:t>
            </a:r>
            <a:r>
              <a:rPr lang="en-GB" sz="1200" b="1" dirty="0"/>
              <a:t> from the provided input</a:t>
            </a:r>
          </a:p>
          <a:p>
            <a:pPr lvl="1"/>
            <a:r>
              <a:rPr lang="en-GB" sz="1200" dirty="0"/>
              <a:t>and possibly: </a:t>
            </a:r>
            <a:r>
              <a:rPr lang="en-GB" sz="1200" i="1" strike="sngStrike" dirty="0" err="1"/>
              <a:t>NSSF</a:t>
            </a:r>
            <a:r>
              <a:rPr lang="en-GB" sz="1200" i="1" strike="sngStrike" dirty="0"/>
              <a:t> assigns individual slices instances within this set for each S-</a:t>
            </a:r>
            <a:r>
              <a:rPr lang="en-GB" sz="1200" i="1" strike="sngStrike" dirty="0" err="1"/>
              <a:t>NSSAI</a:t>
            </a:r>
            <a:r>
              <a:rPr lang="en-GB" sz="1200" i="1" strike="sngStrike" dirty="0"/>
              <a:t> in the Allowed </a:t>
            </a:r>
            <a:r>
              <a:rPr lang="en-GB" sz="1200" i="1" strike="sngStrike" dirty="0" err="1"/>
              <a:t>NSSAI</a:t>
            </a:r>
            <a:endParaRPr lang="en-GB" sz="1200" i="1" strike="sngStrike" dirty="0"/>
          </a:p>
          <a:p>
            <a:pPr lvl="1"/>
            <a:r>
              <a:rPr lang="en-GB" sz="1200" dirty="0"/>
              <a:t>and possibly: </a:t>
            </a:r>
            <a:r>
              <a:rPr lang="en-GB" sz="1200" b="1" dirty="0" err="1"/>
              <a:t>NSSF</a:t>
            </a:r>
            <a:r>
              <a:rPr lang="en-GB" sz="1200" b="1" dirty="0"/>
              <a:t> queries an NRF to find a list of serving AMFs within the set of slice instances selected to serve the UE</a:t>
            </a:r>
          </a:p>
          <a:p>
            <a:pPr lvl="1"/>
            <a:r>
              <a:rPr lang="en-GB" sz="1200" dirty="0"/>
              <a:t>or possibly: </a:t>
            </a:r>
            <a:r>
              <a:rPr lang="en-GB" sz="1200" i="1" strike="sngStrike" dirty="0" err="1"/>
              <a:t>NSSF</a:t>
            </a:r>
            <a:r>
              <a:rPr lang="en-GB" sz="1200" i="1" strike="sngStrike" dirty="0"/>
              <a:t> selects a list of candidate AMFs within the set of slices instances selected to serve the UE</a:t>
            </a:r>
          </a:p>
          <a:p>
            <a:r>
              <a:rPr lang="en-GB" sz="1600" dirty="0"/>
              <a:t>Where is the Allowed </a:t>
            </a:r>
            <a:r>
              <a:rPr lang="en-GB" sz="1600" dirty="0" err="1"/>
              <a:t>NSSAI</a:t>
            </a:r>
            <a:r>
              <a:rPr lang="en-GB" sz="1600" dirty="0"/>
              <a:t> computed ?</a:t>
            </a:r>
          </a:p>
          <a:p>
            <a:pPr lvl="1"/>
            <a:r>
              <a:rPr lang="en-GB" sz="1200" i="1" strike="sngStrike" dirty="0"/>
              <a:t>Querying AMF computes the </a:t>
            </a:r>
            <a:r>
              <a:rPr lang="en-GB" sz="1200" i="1" strike="sngStrike" dirty="0" err="1"/>
              <a:t>NSSAI</a:t>
            </a:r>
            <a:r>
              <a:rPr lang="en-GB" sz="1200" i="1" strike="sngStrike" dirty="0"/>
              <a:t> from the Requested </a:t>
            </a:r>
            <a:r>
              <a:rPr lang="en-GB" sz="1200" i="1" strike="sngStrike" dirty="0" err="1"/>
              <a:t>NSSAI</a:t>
            </a:r>
            <a:r>
              <a:rPr lang="en-GB" sz="1200" i="1" strike="sngStrike" dirty="0"/>
              <a:t> and the Subscribed </a:t>
            </a:r>
            <a:r>
              <a:rPr lang="en-GB" sz="1200" i="1" strike="sngStrike" dirty="0" err="1"/>
              <a:t>NSSAI</a:t>
            </a:r>
            <a:endParaRPr lang="en-GB" sz="1200" i="1" strike="sngStrike" dirty="0"/>
          </a:p>
          <a:p>
            <a:pPr lvl="1"/>
            <a:r>
              <a:rPr lang="en-GB" sz="1200" b="1" dirty="0"/>
              <a:t>Querying AMF forwards the Requested </a:t>
            </a:r>
            <a:r>
              <a:rPr lang="en-GB" sz="1200" b="1" dirty="0" err="1"/>
              <a:t>NSSAI</a:t>
            </a:r>
            <a:r>
              <a:rPr lang="en-GB" sz="1200" b="1" dirty="0"/>
              <a:t> and the Subscribed </a:t>
            </a:r>
            <a:r>
              <a:rPr lang="en-GB" sz="1200" b="1" dirty="0" err="1"/>
              <a:t>NSSAI</a:t>
            </a:r>
            <a:r>
              <a:rPr lang="en-GB" sz="1200" b="1" dirty="0"/>
              <a:t> to the </a:t>
            </a:r>
            <a:r>
              <a:rPr lang="en-GB" sz="1200" b="1" dirty="0" err="1"/>
              <a:t>NSSF</a:t>
            </a:r>
            <a:r>
              <a:rPr lang="en-GB" sz="1200" b="1" dirty="0"/>
              <a:t>, </a:t>
            </a:r>
            <a:r>
              <a:rPr lang="en-GB" sz="1200" b="1" dirty="0" err="1"/>
              <a:t>NSSF</a:t>
            </a:r>
            <a:r>
              <a:rPr lang="en-GB" sz="1200" b="1" dirty="0"/>
              <a:t> computes the Allowed </a:t>
            </a:r>
            <a:r>
              <a:rPr lang="en-GB" sz="1200" b="1" dirty="0" err="1"/>
              <a:t>NSSAI</a:t>
            </a:r>
            <a:r>
              <a:rPr lang="en-GB" sz="1200" b="1" dirty="0"/>
              <a:t>, using the input and slice information (e.g. what set of slices supports best the combination requested by the UE)</a:t>
            </a:r>
          </a:p>
          <a:p>
            <a:r>
              <a:rPr lang="en-GB" sz="1600" dirty="0"/>
              <a:t>Does the </a:t>
            </a:r>
            <a:r>
              <a:rPr lang="en-GB" sz="1600" dirty="0" err="1"/>
              <a:t>NSSF</a:t>
            </a:r>
            <a:r>
              <a:rPr lang="en-GB" sz="1600" dirty="0"/>
              <a:t> perform the role of a global NRF and performs the selection of the AMF candidate list itself ? If it does not, does it contact the NRF itself, or does it return sufficient information to the querying AMF to query the NRF ?</a:t>
            </a:r>
          </a:p>
          <a:p>
            <a:pPr lvl="1"/>
            <a:r>
              <a:rPr lang="en-GB" sz="1200" b="1" dirty="0"/>
              <a:t>To allow more flexibility, it is better if the NRF is defined separately from the </a:t>
            </a:r>
            <a:r>
              <a:rPr lang="en-GB" sz="1200" b="1" dirty="0" err="1"/>
              <a:t>NSSF</a:t>
            </a:r>
            <a:r>
              <a:rPr lang="en-GB" sz="1200" b="1" dirty="0"/>
              <a:t>, but that the </a:t>
            </a:r>
            <a:r>
              <a:rPr lang="en-GB" sz="1200" b="1" dirty="0" err="1"/>
              <a:t>NSSF</a:t>
            </a:r>
            <a:r>
              <a:rPr lang="en-GB" sz="1200" b="1" dirty="0"/>
              <a:t> does the query to the NRF. </a:t>
            </a:r>
            <a:r>
              <a:rPr lang="en-GB" sz="1200" b="1" dirty="0" smtClean="0"/>
              <a:t>Then</a:t>
            </a:r>
            <a:r>
              <a:rPr lang="en-GB" sz="1200" b="1" dirty="0"/>
              <a:t>, it is easier for a deployment to combine </a:t>
            </a:r>
            <a:r>
              <a:rPr lang="en-GB" sz="1200" b="1" dirty="0" err="1"/>
              <a:t>NSSF</a:t>
            </a:r>
            <a:r>
              <a:rPr lang="en-GB" sz="1200" b="1" dirty="0"/>
              <a:t> &amp; NRF, as it would look the same from the Querying AMF</a:t>
            </a:r>
          </a:p>
          <a:p>
            <a:pPr lvl="1"/>
            <a:r>
              <a:rPr lang="en-GB" sz="1200" dirty="0"/>
              <a:t>Alternatively: </a:t>
            </a:r>
            <a:r>
              <a:rPr lang="en-GB" sz="1200" i="1" strike="sngStrike" dirty="0"/>
              <a:t>always combine the </a:t>
            </a:r>
            <a:r>
              <a:rPr lang="en-GB" sz="1200" i="1" strike="sngStrike" dirty="0" err="1"/>
              <a:t>NSSF</a:t>
            </a:r>
            <a:r>
              <a:rPr lang="en-GB" sz="1200" i="1" strike="sngStrike" dirty="0"/>
              <a:t> &amp; the global NRF</a:t>
            </a:r>
          </a:p>
          <a:p>
            <a:pPr lvl="1"/>
            <a:r>
              <a:rPr lang="en-GB" sz="1200" dirty="0"/>
              <a:t>Alternatively: </a:t>
            </a:r>
            <a:r>
              <a:rPr lang="en-GB" sz="1200" i="1" strike="sngStrike" dirty="0"/>
              <a:t>always split the </a:t>
            </a:r>
            <a:r>
              <a:rPr lang="en-GB" sz="1200" i="1" strike="sngStrike" dirty="0" err="1"/>
              <a:t>NSSF</a:t>
            </a:r>
            <a:r>
              <a:rPr lang="en-GB" sz="1200" i="1" strike="sngStrike" dirty="0"/>
              <a:t> &amp; the global NRF. The Querying AMF queries the NRF in a second separate </a:t>
            </a:r>
            <a:r>
              <a:rPr lang="en-GB" sz="1200" i="1" strike="sngStrike" dirty="0" smtClean="0"/>
              <a:t>step</a:t>
            </a:r>
            <a:endParaRPr lang="en-GB" sz="1200" i="1" strike="sngStrike" dirty="0"/>
          </a:p>
        </p:txBody>
      </p:sp>
    </p:spTree>
    <p:extLst>
      <p:ext uri="{BB962C8B-B14F-4D97-AF65-F5344CB8AC3E}">
        <p14:creationId xmlns:p14="http://schemas.microsoft.com/office/powerpoint/2010/main" val="31102439"/>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Answers to the questions (2)</a:t>
            </a:r>
          </a:p>
        </p:txBody>
      </p:sp>
      <p:sp>
        <p:nvSpPr>
          <p:cNvPr id="7171" name="Content Placeholder 2"/>
          <p:cNvSpPr>
            <a:spLocks noGrp="1"/>
          </p:cNvSpPr>
          <p:nvPr>
            <p:ph idx="1"/>
          </p:nvPr>
        </p:nvSpPr>
        <p:spPr/>
        <p:txBody>
          <a:bodyPr>
            <a:normAutofit fontScale="92500"/>
          </a:bodyPr>
          <a:lstStyle/>
          <a:p>
            <a:r>
              <a:rPr lang="en-GB" sz="1600" dirty="0" smtClean="0"/>
              <a:t>Does </a:t>
            </a:r>
            <a:r>
              <a:rPr lang="en-GB" sz="1600" dirty="0"/>
              <a:t>the </a:t>
            </a:r>
            <a:r>
              <a:rPr lang="en-GB" sz="1600" dirty="0" err="1"/>
              <a:t>NSSF</a:t>
            </a:r>
            <a:r>
              <a:rPr lang="en-GB" sz="1600" dirty="0"/>
              <a:t> already associate slice instances to S-</a:t>
            </a:r>
            <a:r>
              <a:rPr lang="en-GB" sz="1600" dirty="0" err="1"/>
              <a:t>NSSAI</a:t>
            </a:r>
            <a:r>
              <a:rPr lang="en-GB" sz="1600" dirty="0"/>
              <a:t> at registration (early vs late binding) ?</a:t>
            </a:r>
          </a:p>
          <a:p>
            <a:pPr lvl="1"/>
            <a:r>
              <a:rPr lang="en-GB" sz="1200" b="1" dirty="0"/>
              <a:t>The </a:t>
            </a:r>
            <a:r>
              <a:rPr lang="en-GB" sz="1200" b="1" dirty="0" err="1"/>
              <a:t>NSSF</a:t>
            </a:r>
            <a:r>
              <a:rPr lang="en-GB" sz="1200" b="1" dirty="0"/>
              <a:t> does not need to associate the individual slice instances to the S-</a:t>
            </a:r>
            <a:r>
              <a:rPr lang="en-GB" sz="1200" b="1" dirty="0" err="1"/>
              <a:t>NSSAIs</a:t>
            </a:r>
            <a:r>
              <a:rPr lang="en-GB" sz="1200" b="1" dirty="0"/>
              <a:t> at registration</a:t>
            </a:r>
          </a:p>
          <a:p>
            <a:pPr lvl="1"/>
            <a:r>
              <a:rPr lang="en-GB" sz="1200" dirty="0"/>
              <a:t>Alternatively: </a:t>
            </a:r>
            <a:r>
              <a:rPr lang="en-GB" sz="1200" i="1" strike="sngStrike" dirty="0"/>
              <a:t>the </a:t>
            </a:r>
            <a:r>
              <a:rPr lang="en-GB" sz="1200" i="1" strike="sngStrike" dirty="0" err="1"/>
              <a:t>NSSF</a:t>
            </a:r>
            <a:r>
              <a:rPr lang="en-GB" sz="1200" i="1" strike="sngStrike" dirty="0"/>
              <a:t> may associate or shall associate the individual slice instances to the S-</a:t>
            </a:r>
            <a:r>
              <a:rPr lang="en-GB" sz="1200" i="1" strike="sngStrike" dirty="0" err="1"/>
              <a:t>NSSAIs</a:t>
            </a:r>
            <a:r>
              <a:rPr lang="en-GB" sz="1200" i="1" strike="sngStrike" dirty="0"/>
              <a:t> at registration</a:t>
            </a:r>
          </a:p>
          <a:p>
            <a:r>
              <a:rPr lang="en-GB" sz="1600" dirty="0"/>
              <a:t>Does the </a:t>
            </a:r>
            <a:r>
              <a:rPr lang="en-GB" sz="1600" dirty="0" err="1"/>
              <a:t>NSSF</a:t>
            </a:r>
            <a:r>
              <a:rPr lang="en-GB" sz="1600" dirty="0"/>
              <a:t> already associate </a:t>
            </a:r>
            <a:r>
              <a:rPr lang="en-GB" sz="1600" dirty="0" err="1"/>
              <a:t>HPLMN</a:t>
            </a:r>
            <a:r>
              <a:rPr lang="en-GB" sz="1600" dirty="0"/>
              <a:t> slice instances to S-</a:t>
            </a:r>
            <a:r>
              <a:rPr lang="en-GB" sz="1600" dirty="0" err="1"/>
              <a:t>NSSAI</a:t>
            </a:r>
            <a:r>
              <a:rPr lang="en-GB" sz="1600" dirty="0"/>
              <a:t> at registration (early vs late binding) in case of roaming users ?</a:t>
            </a:r>
          </a:p>
          <a:p>
            <a:pPr lvl="1"/>
            <a:r>
              <a:rPr lang="en-GB" sz="1200" b="1" dirty="0"/>
              <a:t>The </a:t>
            </a:r>
            <a:r>
              <a:rPr lang="en-GB" sz="1200" b="1" dirty="0" err="1"/>
              <a:t>NSSF</a:t>
            </a:r>
            <a:r>
              <a:rPr lang="en-GB" sz="1200" b="1" dirty="0"/>
              <a:t> does not need to associate the individual </a:t>
            </a:r>
            <a:r>
              <a:rPr lang="en-GB" sz="1200" b="1" dirty="0" err="1"/>
              <a:t>HPLMN</a:t>
            </a:r>
            <a:r>
              <a:rPr lang="en-GB" sz="1200" b="1" dirty="0"/>
              <a:t> slice instances to the S-</a:t>
            </a:r>
            <a:r>
              <a:rPr lang="en-GB" sz="1200" b="1" dirty="0" err="1"/>
              <a:t>NSSAIs</a:t>
            </a:r>
            <a:r>
              <a:rPr lang="en-GB" sz="1200" b="1" dirty="0"/>
              <a:t> at registration (does not need a roaming interface between </a:t>
            </a:r>
            <a:r>
              <a:rPr lang="en-GB" sz="1200" b="1" dirty="0" err="1"/>
              <a:t>vNSSF</a:t>
            </a:r>
            <a:r>
              <a:rPr lang="en-GB" sz="1200" b="1" dirty="0"/>
              <a:t> and </a:t>
            </a:r>
            <a:r>
              <a:rPr lang="en-GB" sz="1200" b="1" dirty="0" err="1"/>
              <a:t>hNSSF</a:t>
            </a:r>
            <a:r>
              <a:rPr lang="en-GB" sz="1200" b="1" dirty="0"/>
              <a:t>)</a:t>
            </a:r>
          </a:p>
          <a:p>
            <a:pPr lvl="1"/>
            <a:r>
              <a:rPr lang="en-GB" sz="1200" dirty="0"/>
              <a:t>Alternatively: </a:t>
            </a:r>
            <a:r>
              <a:rPr lang="en-GB" sz="1200" i="1" strike="sngStrike" dirty="0"/>
              <a:t>the </a:t>
            </a:r>
            <a:r>
              <a:rPr lang="en-GB" sz="1200" i="1" strike="sngStrike" dirty="0" err="1"/>
              <a:t>NSSF</a:t>
            </a:r>
            <a:r>
              <a:rPr lang="en-GB" sz="1200" i="1" strike="sngStrike" dirty="0"/>
              <a:t> may associate or shall associate the individual </a:t>
            </a:r>
            <a:r>
              <a:rPr lang="en-GB" sz="1200" i="1" strike="sngStrike" dirty="0" err="1"/>
              <a:t>HPLMN</a:t>
            </a:r>
            <a:r>
              <a:rPr lang="en-GB" sz="1200" i="1" strike="sngStrike" dirty="0"/>
              <a:t> slice instances to the S-</a:t>
            </a:r>
            <a:r>
              <a:rPr lang="en-GB" sz="1200" i="1" strike="sngStrike" dirty="0" err="1"/>
              <a:t>NSSAIs</a:t>
            </a:r>
            <a:r>
              <a:rPr lang="en-GB" sz="1200" i="1" strike="sngStrike" dirty="0"/>
              <a:t> at registration (requires a roaming interface between </a:t>
            </a:r>
            <a:r>
              <a:rPr lang="en-GB" sz="1200" i="1" strike="sngStrike" dirty="0" err="1"/>
              <a:t>vNSSF</a:t>
            </a:r>
            <a:r>
              <a:rPr lang="en-GB" sz="1200" i="1" strike="sngStrike" dirty="0"/>
              <a:t> and </a:t>
            </a:r>
            <a:r>
              <a:rPr lang="en-GB" sz="1200" i="1" strike="sngStrike" dirty="0" err="1"/>
              <a:t>hNSSF</a:t>
            </a:r>
            <a:r>
              <a:rPr lang="en-GB" sz="1200" i="1" strike="sngStrike" dirty="0"/>
              <a:t>)</a:t>
            </a:r>
          </a:p>
          <a:p>
            <a:r>
              <a:rPr lang="en-GB" sz="1600" dirty="0"/>
              <a:t>What information is used at </a:t>
            </a:r>
            <a:r>
              <a:rPr lang="en-GB" sz="1600" dirty="0" err="1"/>
              <a:t>RRC</a:t>
            </a:r>
            <a:r>
              <a:rPr lang="en-GB" sz="1600" dirty="0"/>
              <a:t> layer to allow to route to the right serving AMF, when the Temporary identifier is not available ? Where does this information come from ? Shall this information be unique ?</a:t>
            </a:r>
          </a:p>
          <a:p>
            <a:pPr lvl="1"/>
            <a:r>
              <a:rPr lang="en-GB" sz="1200" i="1" strike="sngStrike" dirty="0"/>
              <a:t>The information can be the Allowed S-</a:t>
            </a:r>
            <a:r>
              <a:rPr lang="en-GB" sz="1200" i="1" strike="sngStrike" dirty="0" err="1"/>
              <a:t>NSSAI</a:t>
            </a:r>
            <a:r>
              <a:rPr lang="en-GB" sz="1200" i="1" strike="sngStrike" dirty="0"/>
              <a:t> – it is unlikely to be unique</a:t>
            </a:r>
          </a:p>
          <a:p>
            <a:pPr lvl="1"/>
            <a:r>
              <a:rPr lang="en-GB" sz="1200" dirty="0"/>
              <a:t>Alternatively: </a:t>
            </a:r>
            <a:r>
              <a:rPr lang="en-GB" sz="1200" i="1" strike="sngStrike" dirty="0"/>
              <a:t>The information can be the Allowed S-</a:t>
            </a:r>
            <a:r>
              <a:rPr lang="en-GB" sz="1200" i="1" strike="sngStrike" dirty="0" err="1"/>
              <a:t>NSSAI</a:t>
            </a:r>
            <a:r>
              <a:rPr lang="en-GB" sz="1200" i="1" strike="sngStrike" dirty="0"/>
              <a:t>, modified so that it can be unique</a:t>
            </a:r>
          </a:p>
          <a:p>
            <a:pPr lvl="1"/>
            <a:r>
              <a:rPr lang="en-GB" sz="1200" dirty="0"/>
              <a:t>Alternatively: </a:t>
            </a:r>
            <a:r>
              <a:rPr lang="en-GB" sz="1200" b="1" dirty="0"/>
              <a:t>The information can be a routing </a:t>
            </a:r>
            <a:r>
              <a:rPr lang="en-GB" sz="1200" b="1" dirty="0" err="1"/>
              <a:t>RRC</a:t>
            </a:r>
            <a:r>
              <a:rPr lang="en-GB" sz="1200" b="1" dirty="0"/>
              <a:t> </a:t>
            </a:r>
            <a:r>
              <a:rPr lang="en-GB" sz="1200" b="1" dirty="0" err="1"/>
              <a:t>NSSAI</a:t>
            </a:r>
            <a:r>
              <a:rPr lang="en-GB" sz="1200" b="1" dirty="0"/>
              <a:t>, sufficiently unique to point to a specific set of slice instances from anywhere within the PLMN. This can resolve to a properly serving AMF within the registration area</a:t>
            </a:r>
          </a:p>
          <a:p>
            <a:r>
              <a:rPr lang="en-GB" sz="1600" dirty="0"/>
              <a:t>Does the AMF have to select the same slice instance for a secondary PDU session using the same S-</a:t>
            </a:r>
            <a:r>
              <a:rPr lang="en-GB" sz="1600" dirty="0" err="1"/>
              <a:t>NSSAI</a:t>
            </a:r>
            <a:r>
              <a:rPr lang="en-GB" sz="1600" dirty="0"/>
              <a:t> ?</a:t>
            </a:r>
          </a:p>
          <a:p>
            <a:pPr lvl="1"/>
            <a:r>
              <a:rPr lang="en-GB" sz="1200" b="1" dirty="0"/>
              <a:t>It is not necessary to select the same slice instance for a secondary PDU session using the same S-</a:t>
            </a:r>
            <a:r>
              <a:rPr lang="en-GB" sz="1200" b="1" dirty="0" err="1"/>
              <a:t>NSSAI</a:t>
            </a:r>
            <a:r>
              <a:rPr lang="en-GB" sz="1200" b="1" dirty="0"/>
              <a:t> – consequently, it is probably not necessary to use </a:t>
            </a:r>
            <a:r>
              <a:rPr lang="en-GB" sz="1200" b="1" dirty="0" err="1"/>
              <a:t>NSi</a:t>
            </a:r>
            <a:r>
              <a:rPr lang="en-GB" sz="1200" b="1" dirty="0"/>
              <a:t>-IDs at the AMF-NRF interaction</a:t>
            </a:r>
          </a:p>
          <a:p>
            <a:pPr lvl="1"/>
            <a:r>
              <a:rPr lang="en-GB" sz="1200" dirty="0"/>
              <a:t>Alternatively:</a:t>
            </a:r>
            <a:r>
              <a:rPr lang="en-GB" sz="1200" i="1" strike="sngStrike" dirty="0"/>
              <a:t> it is possible/required to select the same slice instance, in which case, some sort of identification of the serving slice instance (</a:t>
            </a:r>
            <a:r>
              <a:rPr lang="en-GB" sz="1200" i="1" strike="sngStrike" dirty="0" err="1"/>
              <a:t>NSi</a:t>
            </a:r>
            <a:r>
              <a:rPr lang="en-GB" sz="1200" i="1" strike="sngStrike" dirty="0"/>
              <a:t>-ID) is required in the AMF-NRF interaction</a:t>
            </a:r>
          </a:p>
        </p:txBody>
      </p:sp>
    </p:spTree>
    <p:extLst>
      <p:ext uri="{BB962C8B-B14F-4D97-AF65-F5344CB8AC3E}">
        <p14:creationId xmlns:p14="http://schemas.microsoft.com/office/powerpoint/2010/main" val="376330292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GB" altLang="en-US" smtClean="0"/>
              <a:t>Proposals: information flow details</a:t>
            </a:r>
          </a:p>
        </p:txBody>
      </p:sp>
      <p:sp>
        <p:nvSpPr>
          <p:cNvPr id="8195" name="Content Placeholder 2"/>
          <p:cNvSpPr>
            <a:spLocks noGrp="1"/>
          </p:cNvSpPr>
          <p:nvPr>
            <p:ph idx="1"/>
          </p:nvPr>
        </p:nvSpPr>
        <p:spPr/>
        <p:txBody>
          <a:bodyPr>
            <a:normAutofit fontScale="55000" lnSpcReduction="20000"/>
          </a:bodyPr>
          <a:lstStyle/>
          <a:p>
            <a:pPr>
              <a:defRPr/>
            </a:pPr>
            <a:r>
              <a:rPr lang="en-GB" altLang="en-US" dirty="0" smtClean="0"/>
              <a:t>Input from querying AMF to </a:t>
            </a:r>
            <a:r>
              <a:rPr lang="en-GB" altLang="en-US" dirty="0" err="1" smtClean="0"/>
              <a:t>NSSF</a:t>
            </a:r>
            <a:r>
              <a:rPr lang="en-GB" altLang="en-US" dirty="0" smtClean="0"/>
              <a:t>:</a:t>
            </a:r>
          </a:p>
          <a:p>
            <a:pPr lvl="1">
              <a:defRPr/>
            </a:pPr>
            <a:r>
              <a:rPr lang="en-GB" altLang="en-US" dirty="0" smtClean="0"/>
              <a:t>Requested S-</a:t>
            </a:r>
            <a:r>
              <a:rPr lang="en-GB" altLang="en-US" dirty="0" err="1" smtClean="0"/>
              <a:t>NSSAIs</a:t>
            </a:r>
            <a:r>
              <a:rPr lang="en-GB" altLang="en-US" dirty="0" smtClean="0"/>
              <a:t> (if provided)</a:t>
            </a:r>
          </a:p>
          <a:p>
            <a:pPr lvl="1">
              <a:defRPr/>
            </a:pPr>
            <a:r>
              <a:rPr lang="en-GB" altLang="en-US" dirty="0" smtClean="0"/>
              <a:t>Subscribed S-</a:t>
            </a:r>
            <a:r>
              <a:rPr lang="en-GB" altLang="en-US" dirty="0" err="1" smtClean="0"/>
              <a:t>NSSAIs</a:t>
            </a:r>
            <a:endParaRPr lang="en-GB" altLang="en-US" dirty="0" smtClean="0"/>
          </a:p>
          <a:p>
            <a:pPr lvl="2">
              <a:defRPr/>
            </a:pPr>
            <a:r>
              <a:rPr lang="en-GB" altLang="en-US" dirty="0" smtClean="0"/>
              <a:t>Subscribed S-</a:t>
            </a:r>
            <a:r>
              <a:rPr lang="en-GB" altLang="en-US" dirty="0" err="1" smtClean="0"/>
              <a:t>NSSAIs</a:t>
            </a:r>
            <a:r>
              <a:rPr lang="en-GB" altLang="en-US" dirty="0" smtClean="0"/>
              <a:t> can contain S-</a:t>
            </a:r>
            <a:r>
              <a:rPr lang="en-GB" altLang="en-US" dirty="0" err="1" smtClean="0"/>
              <a:t>NSSAIs</a:t>
            </a:r>
            <a:r>
              <a:rPr lang="en-GB" altLang="en-US" dirty="0" smtClean="0"/>
              <a:t> that allow </a:t>
            </a:r>
            <a:r>
              <a:rPr lang="en-GB" altLang="en-US" dirty="0" err="1" smtClean="0"/>
              <a:t>NSSF</a:t>
            </a:r>
            <a:r>
              <a:rPr lang="en-GB" altLang="en-US" dirty="0" smtClean="0"/>
              <a:t> to allocate the UE to certain specific sets of slice instances</a:t>
            </a:r>
          </a:p>
          <a:p>
            <a:pPr>
              <a:defRPr/>
            </a:pPr>
            <a:r>
              <a:rPr lang="en-GB" altLang="en-US" dirty="0" smtClean="0"/>
              <a:t>Output of </a:t>
            </a:r>
            <a:r>
              <a:rPr lang="en-GB" altLang="en-US" dirty="0" err="1" smtClean="0"/>
              <a:t>NSSF</a:t>
            </a:r>
            <a:r>
              <a:rPr lang="en-GB" altLang="en-US" dirty="0" smtClean="0"/>
              <a:t>:</a:t>
            </a:r>
          </a:p>
          <a:p>
            <a:pPr lvl="1">
              <a:defRPr/>
            </a:pPr>
            <a:r>
              <a:rPr lang="en-GB" altLang="en-US" dirty="0" smtClean="0"/>
              <a:t>Allowed S-</a:t>
            </a:r>
            <a:r>
              <a:rPr lang="en-GB" altLang="en-US" dirty="0" err="1" smtClean="0"/>
              <a:t>NSSAIs</a:t>
            </a:r>
            <a:endParaRPr lang="en-GB" altLang="en-US" dirty="0" smtClean="0"/>
          </a:p>
          <a:p>
            <a:pPr lvl="2">
              <a:defRPr/>
            </a:pPr>
            <a:r>
              <a:rPr lang="en-GB" altLang="en-US" dirty="0" smtClean="0"/>
              <a:t>index matching requested S-</a:t>
            </a:r>
            <a:r>
              <a:rPr lang="en-GB" altLang="en-US" dirty="0" err="1" smtClean="0"/>
              <a:t>NSSAIs</a:t>
            </a:r>
            <a:r>
              <a:rPr lang="en-GB" altLang="en-US" dirty="0" smtClean="0"/>
              <a:t>. Values can be different from either Requested S-</a:t>
            </a:r>
            <a:r>
              <a:rPr lang="en-GB" altLang="en-US" dirty="0" err="1" smtClean="0"/>
              <a:t>NSSAIs</a:t>
            </a:r>
            <a:r>
              <a:rPr lang="en-GB" altLang="en-US" dirty="0" smtClean="0"/>
              <a:t> and Subscribed S-</a:t>
            </a:r>
            <a:r>
              <a:rPr lang="en-GB" altLang="en-US" dirty="0" err="1" smtClean="0"/>
              <a:t>NSSAIs</a:t>
            </a:r>
            <a:endParaRPr lang="en-GB" altLang="en-US" dirty="0" smtClean="0"/>
          </a:p>
          <a:p>
            <a:pPr lvl="1">
              <a:defRPr/>
            </a:pPr>
            <a:r>
              <a:rPr lang="en-GB" altLang="en-US" dirty="0" smtClean="0"/>
              <a:t>"AMF group"</a:t>
            </a:r>
          </a:p>
          <a:p>
            <a:pPr lvl="2">
              <a:defRPr/>
            </a:pPr>
            <a:r>
              <a:rPr lang="en-GB" altLang="en-US" dirty="0" smtClean="0"/>
              <a:t>this information is sufficient to point to all the AMF that serve the selected set of slice instances, regardless of UE location</a:t>
            </a:r>
          </a:p>
          <a:p>
            <a:pPr>
              <a:defRPr/>
            </a:pPr>
            <a:endParaRPr lang="en-GB" altLang="en-US" dirty="0" smtClean="0"/>
          </a:p>
          <a:p>
            <a:pPr>
              <a:defRPr/>
            </a:pPr>
            <a:r>
              <a:rPr lang="en-GB" altLang="en-US" dirty="0" smtClean="0"/>
              <a:t>Routing information (information used for the </a:t>
            </a:r>
            <a:r>
              <a:rPr lang="en-GB" altLang="en-US" dirty="0" err="1" smtClean="0"/>
              <a:t>RRC</a:t>
            </a:r>
            <a:r>
              <a:rPr lang="en-GB" altLang="en-US" dirty="0" smtClean="0"/>
              <a:t>)</a:t>
            </a:r>
          </a:p>
          <a:p>
            <a:pPr lvl="1">
              <a:defRPr/>
            </a:pPr>
            <a:r>
              <a:rPr lang="en-GB" altLang="en-US" dirty="0" smtClean="0"/>
              <a:t>Allowed S-</a:t>
            </a:r>
            <a:r>
              <a:rPr lang="en-GB" altLang="en-US" dirty="0" err="1" smtClean="0"/>
              <a:t>NSSAIs</a:t>
            </a:r>
            <a:endParaRPr lang="en-GB" altLang="en-US" dirty="0" smtClean="0"/>
          </a:p>
          <a:p>
            <a:pPr lvl="1">
              <a:defRPr/>
            </a:pPr>
            <a:r>
              <a:rPr lang="en-GB" altLang="en-US" dirty="0" smtClean="0"/>
              <a:t>If Allowed S-</a:t>
            </a:r>
            <a:r>
              <a:rPr lang="en-GB" altLang="en-US" dirty="0" err="1" smtClean="0"/>
              <a:t>NSSAIs</a:t>
            </a:r>
            <a:r>
              <a:rPr lang="en-GB" altLang="en-US" dirty="0" smtClean="0"/>
              <a:t> needs to be a strict replica of Requested S-</a:t>
            </a:r>
            <a:r>
              <a:rPr lang="en-GB" altLang="en-US" dirty="0" err="1" smtClean="0"/>
              <a:t>NSSAIs</a:t>
            </a:r>
            <a:r>
              <a:rPr lang="en-GB" altLang="en-US" dirty="0" smtClean="0"/>
              <a:t>, then any value provided alongside Allowed S-</a:t>
            </a:r>
            <a:r>
              <a:rPr lang="en-GB" altLang="en-US" dirty="0" err="1" smtClean="0"/>
              <a:t>NSSAIs</a:t>
            </a:r>
            <a:r>
              <a:rPr lang="en-GB" altLang="en-US" dirty="0" smtClean="0"/>
              <a:t> that can uniquely point to the set of slice instances (</a:t>
            </a:r>
            <a:r>
              <a:rPr lang="en-GB" altLang="en-US" dirty="0" err="1" smtClean="0"/>
              <a:t>SoSi</a:t>
            </a:r>
            <a:r>
              <a:rPr lang="en-GB" altLang="en-US" dirty="0" smtClean="0"/>
              <a:t>) serving the UE in the PLMN</a:t>
            </a:r>
          </a:p>
          <a:p>
            <a:pPr>
              <a:defRPr/>
            </a:pPr>
            <a:endParaRPr lang="en-GB" altLang="en-US" dirty="0" smtClean="0"/>
          </a:p>
          <a:p>
            <a:pPr>
              <a:defRPr/>
            </a:pPr>
            <a:r>
              <a:rPr lang="en-GB" altLang="en-US" dirty="0" smtClean="0"/>
              <a:t>Input to NRF (either from querying AMF or from </a:t>
            </a:r>
            <a:r>
              <a:rPr lang="en-GB" altLang="en-US" dirty="0" err="1" smtClean="0"/>
              <a:t>NSSF</a:t>
            </a:r>
            <a:r>
              <a:rPr lang="en-GB" altLang="en-US" dirty="0" smtClean="0"/>
              <a:t>) for AMF selection</a:t>
            </a:r>
          </a:p>
          <a:p>
            <a:pPr lvl="1">
              <a:defRPr/>
            </a:pPr>
            <a:r>
              <a:rPr lang="en-GB" altLang="en-US" dirty="0" smtClean="0"/>
              <a:t>"AMF group" (see above)</a:t>
            </a:r>
          </a:p>
          <a:p>
            <a:pPr lvl="1">
              <a:defRPr/>
            </a:pPr>
            <a:r>
              <a:rPr lang="en-GB" altLang="en-US" dirty="0" smtClean="0"/>
              <a:t>UE location (which information elements TBD, e.g. TAI, registration area, </a:t>
            </a:r>
            <a:r>
              <a:rPr lang="en-GB" altLang="en-US" dirty="0" err="1" smtClean="0"/>
              <a:t>etc</a:t>
            </a:r>
            <a:r>
              <a:rPr lang="en-GB" altLang="en-US" dirty="0" smtClean="0"/>
              <a:t>)</a:t>
            </a:r>
          </a:p>
          <a:p>
            <a:pPr>
              <a:defRPr/>
            </a:pPr>
            <a:r>
              <a:rPr lang="en-GB" altLang="en-US" dirty="0" smtClean="0"/>
              <a:t>Output from NRF</a:t>
            </a:r>
          </a:p>
          <a:p>
            <a:pPr lvl="1">
              <a:defRPr/>
            </a:pPr>
            <a:r>
              <a:rPr lang="en-GB" altLang="en-US" dirty="0" smtClean="0"/>
              <a:t>list of candidate serving AMFs in the location of the UE</a:t>
            </a:r>
          </a:p>
          <a:p>
            <a:pPr lvl="1">
              <a:defRPr/>
            </a:pPr>
            <a:endParaRPr lang="en-GB" altLang="en-US" dirty="0" smtClean="0"/>
          </a:p>
          <a:p>
            <a:pPr>
              <a:defRPr/>
            </a:pPr>
            <a:endParaRPr lang="en-GB" altLang="en-US" dirty="0" smtClean="0"/>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GB" altLang="en-US" smtClean="0"/>
              <a:t>Information flow: registration</a:t>
            </a:r>
          </a:p>
        </p:txBody>
      </p:sp>
      <p:pic>
        <p:nvPicPr>
          <p:cNvPr id="20483"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09713" y="1454150"/>
            <a:ext cx="6340475" cy="4830763"/>
          </a:xfrm>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GB" altLang="en-US" smtClean="0"/>
              <a:t>Information flow:</a:t>
            </a:r>
            <a:br>
              <a:rPr lang="en-GB" altLang="en-US" smtClean="0"/>
            </a:br>
            <a:r>
              <a:rPr lang="en-GB" altLang="en-US" smtClean="0"/>
              <a:t>session setup (incl. roaming)</a:t>
            </a:r>
          </a:p>
        </p:txBody>
      </p:sp>
      <p:pic>
        <p:nvPicPr>
          <p:cNvPr id="21507"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754063" y="1454150"/>
            <a:ext cx="7851775" cy="4830763"/>
          </a:xfrm>
        </p:spPr>
      </p:pic>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GB" altLang="en-US" smtClean="0"/>
              <a:t>Annex: highlight of differences with other proposals</a:t>
            </a:r>
          </a:p>
        </p:txBody>
      </p:sp>
      <p:sp>
        <p:nvSpPr>
          <p:cNvPr id="8195" name="Content Placeholder 2"/>
          <p:cNvSpPr>
            <a:spLocks noGrp="1"/>
          </p:cNvSpPr>
          <p:nvPr>
            <p:ph idx="1"/>
          </p:nvPr>
        </p:nvSpPr>
        <p:spPr/>
        <p:txBody>
          <a:bodyPr>
            <a:normAutofit fontScale="62500" lnSpcReduction="20000"/>
          </a:bodyPr>
          <a:lstStyle/>
          <a:p>
            <a:pPr>
              <a:defRPr/>
            </a:pPr>
            <a:r>
              <a:rPr lang="en-GB" altLang="en-US" dirty="0" smtClean="0"/>
              <a:t>Similarities with (N)</a:t>
            </a:r>
          </a:p>
          <a:p>
            <a:pPr lvl="1">
              <a:defRPr/>
            </a:pPr>
            <a:r>
              <a:rPr lang="en-GB" altLang="en-US" dirty="0" smtClean="0"/>
              <a:t>Late binding in HR session setup</a:t>
            </a:r>
          </a:p>
          <a:p>
            <a:pPr lvl="1">
              <a:defRPr/>
            </a:pPr>
            <a:r>
              <a:rPr lang="en-GB" altLang="en-US" dirty="0" smtClean="0"/>
              <a:t>No interaction with </a:t>
            </a:r>
            <a:r>
              <a:rPr lang="en-GB" altLang="en-US" dirty="0" err="1" smtClean="0"/>
              <a:t>HPLMN</a:t>
            </a:r>
            <a:r>
              <a:rPr lang="en-GB" altLang="en-US" dirty="0" smtClean="0"/>
              <a:t> at registration</a:t>
            </a:r>
          </a:p>
          <a:p>
            <a:pPr lvl="1">
              <a:defRPr/>
            </a:pPr>
            <a:r>
              <a:rPr lang="en-GB" altLang="en-US" dirty="0" smtClean="0"/>
              <a:t>Allow for 1-step selection of set of slice instances and serving AMF candidate list</a:t>
            </a:r>
          </a:p>
          <a:p>
            <a:pPr>
              <a:defRPr/>
            </a:pPr>
            <a:r>
              <a:rPr lang="en-GB" altLang="en-US" dirty="0" smtClean="0"/>
              <a:t>Differences with (N)</a:t>
            </a:r>
          </a:p>
          <a:p>
            <a:pPr lvl="1">
              <a:defRPr/>
            </a:pPr>
            <a:r>
              <a:rPr lang="en-GB" altLang="en-US" dirty="0" smtClean="0"/>
              <a:t>Late binding in non-roaming and LBO session setup</a:t>
            </a:r>
          </a:p>
          <a:p>
            <a:pPr lvl="1">
              <a:defRPr/>
            </a:pPr>
            <a:r>
              <a:rPr lang="en-GB" altLang="en-US" dirty="0" smtClean="0"/>
              <a:t>Late binding for subsequent session setup</a:t>
            </a:r>
          </a:p>
          <a:p>
            <a:pPr lvl="1">
              <a:defRPr/>
            </a:pPr>
            <a:r>
              <a:rPr lang="en-GB" altLang="en-US" dirty="0" smtClean="0"/>
              <a:t>No </a:t>
            </a:r>
            <a:r>
              <a:rPr lang="en-GB" altLang="en-US" dirty="0" err="1" smtClean="0"/>
              <a:t>NSi</a:t>
            </a:r>
            <a:r>
              <a:rPr lang="en-GB" altLang="en-US" dirty="0" smtClean="0"/>
              <a:t>-ID</a:t>
            </a:r>
          </a:p>
          <a:p>
            <a:pPr lvl="1">
              <a:defRPr/>
            </a:pPr>
            <a:r>
              <a:rPr lang="en-GB" altLang="en-US" dirty="0" smtClean="0"/>
              <a:t>Allowed S-</a:t>
            </a:r>
            <a:r>
              <a:rPr lang="en-GB" altLang="en-US" dirty="0" err="1" smtClean="0"/>
              <a:t>NSSAIs</a:t>
            </a:r>
            <a:r>
              <a:rPr lang="en-GB" altLang="en-US" dirty="0" smtClean="0"/>
              <a:t> is computed in </a:t>
            </a:r>
            <a:r>
              <a:rPr lang="en-GB" altLang="en-US" dirty="0" err="1" smtClean="0"/>
              <a:t>NSSF</a:t>
            </a:r>
            <a:endParaRPr lang="en-GB" altLang="en-US" dirty="0" smtClean="0"/>
          </a:p>
          <a:p>
            <a:pPr>
              <a:defRPr/>
            </a:pPr>
            <a:endParaRPr lang="en-GB" altLang="en-US" dirty="0" smtClean="0"/>
          </a:p>
          <a:p>
            <a:pPr>
              <a:defRPr/>
            </a:pPr>
            <a:r>
              <a:rPr lang="en-GB" altLang="en-US" dirty="0" smtClean="0"/>
              <a:t>Similarities with (Z)</a:t>
            </a:r>
          </a:p>
          <a:p>
            <a:pPr lvl="1">
              <a:defRPr/>
            </a:pPr>
            <a:r>
              <a:rPr lang="en-GB" altLang="en-US" dirty="0" smtClean="0"/>
              <a:t>Allowed S-</a:t>
            </a:r>
            <a:r>
              <a:rPr lang="en-GB" altLang="en-US" dirty="0" err="1" smtClean="0"/>
              <a:t>NSSAIs</a:t>
            </a:r>
            <a:r>
              <a:rPr lang="en-GB" altLang="en-US" dirty="0" smtClean="0"/>
              <a:t> is computed in </a:t>
            </a:r>
            <a:r>
              <a:rPr lang="en-GB" altLang="en-US" dirty="0" err="1" smtClean="0"/>
              <a:t>NSSF</a:t>
            </a:r>
            <a:endParaRPr lang="en-GB" altLang="en-US" dirty="0" smtClean="0"/>
          </a:p>
          <a:p>
            <a:pPr lvl="1">
              <a:defRPr/>
            </a:pPr>
            <a:r>
              <a:rPr lang="en-GB" altLang="en-US" dirty="0" smtClean="0"/>
              <a:t>Allow for 2-step selection of set of slice instances and serving AMF candidate list</a:t>
            </a:r>
          </a:p>
          <a:p>
            <a:pPr>
              <a:defRPr/>
            </a:pPr>
            <a:r>
              <a:rPr lang="en-GB" altLang="en-US" dirty="0" smtClean="0"/>
              <a:t>Differences with (Z)</a:t>
            </a:r>
          </a:p>
          <a:p>
            <a:pPr lvl="1">
              <a:defRPr/>
            </a:pPr>
            <a:r>
              <a:rPr lang="en-GB" altLang="en-US" dirty="0" smtClean="0"/>
              <a:t>Late binding of S-</a:t>
            </a:r>
            <a:r>
              <a:rPr lang="en-GB" altLang="en-US" dirty="0" err="1" smtClean="0"/>
              <a:t>NSSAIs</a:t>
            </a:r>
            <a:r>
              <a:rPr lang="en-GB" altLang="en-US" dirty="0" smtClean="0"/>
              <a:t> to network slice instance used for session</a:t>
            </a:r>
          </a:p>
          <a:p>
            <a:pPr lvl="1">
              <a:defRPr/>
            </a:pPr>
            <a:r>
              <a:rPr lang="en-GB" altLang="en-US" dirty="0" smtClean="0"/>
              <a:t>No </a:t>
            </a:r>
            <a:r>
              <a:rPr lang="en-GB" altLang="en-US" dirty="0" err="1" smtClean="0"/>
              <a:t>NSi</a:t>
            </a:r>
            <a:r>
              <a:rPr lang="en-GB" altLang="en-US" dirty="0" smtClean="0"/>
              <a:t>-ID</a:t>
            </a:r>
          </a:p>
          <a:p>
            <a:pPr lvl="1">
              <a:defRPr/>
            </a:pPr>
            <a:r>
              <a:rPr lang="en-GB" altLang="en-US" dirty="0" smtClean="0"/>
              <a:t>No interaction with </a:t>
            </a:r>
            <a:r>
              <a:rPr lang="en-GB" altLang="en-US" dirty="0" err="1" smtClean="0"/>
              <a:t>hNSSF</a:t>
            </a:r>
            <a:endParaRPr lang="en-GB" altLang="en-US" dirty="0" smtClean="0"/>
          </a:p>
          <a:p>
            <a:pPr lvl="1">
              <a:defRPr/>
            </a:pPr>
            <a:r>
              <a:rPr lang="en-GB" altLang="en-US" dirty="0" smtClean="0"/>
              <a:t>UE location information is used for AMF selection, not for slice instance selection</a:t>
            </a:r>
          </a:p>
          <a:p>
            <a:pPr lvl="1">
              <a:defRPr/>
            </a:pPr>
            <a:endParaRPr lang="en-GB" altLang="en-US" dirty="0" smtClean="0"/>
          </a:p>
          <a:p>
            <a:pPr>
              <a:defRPr/>
            </a:pPr>
            <a:endParaRPr lang="en-GB" altLang="en-US" dirty="0" smtClean="0"/>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smtClean="0"/>
              <a:t>Outline</a:t>
            </a:r>
          </a:p>
        </p:txBody>
      </p:sp>
      <p:sp>
        <p:nvSpPr>
          <p:cNvPr id="7171" name="Content Placeholder 2"/>
          <p:cNvSpPr>
            <a:spLocks noGrp="1"/>
          </p:cNvSpPr>
          <p:nvPr>
            <p:ph idx="1"/>
          </p:nvPr>
        </p:nvSpPr>
        <p:spPr/>
        <p:txBody>
          <a:bodyPr>
            <a:normAutofit fontScale="70000" lnSpcReduction="20000"/>
          </a:bodyPr>
          <a:lstStyle/>
          <a:p>
            <a:pPr>
              <a:defRPr/>
            </a:pPr>
            <a:r>
              <a:rPr lang="en-US" altLang="en-US" dirty="0" smtClean="0"/>
              <a:t>Intention</a:t>
            </a:r>
          </a:p>
          <a:p>
            <a:pPr>
              <a:defRPr/>
            </a:pPr>
            <a:r>
              <a:rPr lang="en-US" altLang="en-US" dirty="0" smtClean="0"/>
              <a:t>Network slice instance selection</a:t>
            </a:r>
          </a:p>
          <a:p>
            <a:pPr lvl="1">
              <a:defRPr/>
            </a:pPr>
            <a:r>
              <a:rPr lang="en-US" altLang="en-US" dirty="0" smtClean="0"/>
              <a:t>consideration on slice instances</a:t>
            </a:r>
          </a:p>
          <a:p>
            <a:pPr lvl="1">
              <a:defRPr/>
            </a:pPr>
            <a:r>
              <a:rPr lang="en-US" altLang="en-US" dirty="0" smtClean="0"/>
              <a:t>selecting a set of slice instances</a:t>
            </a:r>
          </a:p>
          <a:p>
            <a:pPr lvl="1">
              <a:defRPr/>
            </a:pPr>
            <a:r>
              <a:rPr lang="en-US" altLang="en-US" dirty="0" smtClean="0"/>
              <a:t>routing to a set of slice instances</a:t>
            </a:r>
          </a:p>
          <a:p>
            <a:pPr lvl="1">
              <a:defRPr/>
            </a:pPr>
            <a:r>
              <a:rPr lang="en-US" altLang="en-US" dirty="0" smtClean="0"/>
              <a:t>selecting a slice instance for a session</a:t>
            </a:r>
          </a:p>
          <a:p>
            <a:pPr>
              <a:defRPr/>
            </a:pPr>
            <a:r>
              <a:rPr lang="en-US" altLang="en-US" dirty="0" smtClean="0"/>
              <a:t>Considerations</a:t>
            </a:r>
          </a:p>
          <a:p>
            <a:pPr lvl="1">
              <a:defRPr/>
            </a:pPr>
            <a:r>
              <a:rPr lang="en-US" altLang="en-US" dirty="0" smtClean="0"/>
              <a:t>early binding or late binding</a:t>
            </a:r>
          </a:p>
          <a:p>
            <a:pPr lvl="1">
              <a:defRPr/>
            </a:pPr>
            <a:r>
              <a:rPr lang="en-US" altLang="en-US" dirty="0" smtClean="0"/>
              <a:t>Allowed S-</a:t>
            </a:r>
            <a:r>
              <a:rPr lang="en-US" altLang="en-US" dirty="0" err="1" smtClean="0"/>
              <a:t>NSSAI</a:t>
            </a:r>
            <a:r>
              <a:rPr lang="en-US" altLang="en-US" dirty="0" smtClean="0"/>
              <a:t> and returned S-</a:t>
            </a:r>
            <a:r>
              <a:rPr lang="en-US" altLang="en-US" dirty="0" err="1" smtClean="0"/>
              <a:t>NSSAI</a:t>
            </a:r>
            <a:r>
              <a:rPr lang="en-US" altLang="en-US" dirty="0" smtClean="0"/>
              <a:t> values</a:t>
            </a:r>
          </a:p>
          <a:p>
            <a:pPr lvl="1">
              <a:defRPr/>
            </a:pPr>
            <a:r>
              <a:rPr lang="en-US" altLang="en-US" dirty="0" smtClean="0"/>
              <a:t>1-step or 2-step serving AMF discovery</a:t>
            </a:r>
          </a:p>
          <a:p>
            <a:pPr>
              <a:defRPr/>
            </a:pPr>
            <a:r>
              <a:rPr lang="en-US" altLang="en-US" dirty="0" smtClean="0"/>
              <a:t>Proposals</a:t>
            </a:r>
          </a:p>
          <a:p>
            <a:pPr lvl="1">
              <a:defRPr/>
            </a:pPr>
            <a:r>
              <a:rPr lang="en-US" altLang="en-US" dirty="0" smtClean="0"/>
              <a:t>Decision points</a:t>
            </a:r>
          </a:p>
          <a:p>
            <a:pPr lvl="1">
              <a:defRPr/>
            </a:pPr>
            <a:r>
              <a:rPr lang="en-US" altLang="en-US" dirty="0" smtClean="0"/>
              <a:t>Information flow details</a:t>
            </a:r>
          </a:p>
          <a:p>
            <a:pPr>
              <a:defRPr/>
            </a:pPr>
            <a:r>
              <a:rPr lang="en-US" altLang="en-US" dirty="0" smtClean="0"/>
              <a:t>Information flows</a:t>
            </a:r>
          </a:p>
          <a:p>
            <a:pPr lvl="1">
              <a:defRPr/>
            </a:pPr>
            <a:r>
              <a:rPr lang="en-US" altLang="en-US" dirty="0" smtClean="0"/>
              <a:t>Registration</a:t>
            </a:r>
          </a:p>
          <a:p>
            <a:pPr lvl="1">
              <a:defRPr/>
            </a:pPr>
            <a:r>
              <a:rPr lang="en-US" altLang="en-US" dirty="0" smtClean="0"/>
              <a:t>Session setup (incl. roaming)</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Intention</a:t>
            </a:r>
          </a:p>
        </p:txBody>
      </p:sp>
      <p:sp>
        <p:nvSpPr>
          <p:cNvPr id="7171" name="Content Placeholder 2"/>
          <p:cNvSpPr>
            <a:spLocks noGrp="1"/>
          </p:cNvSpPr>
          <p:nvPr>
            <p:ph idx="1"/>
          </p:nvPr>
        </p:nvSpPr>
        <p:spPr/>
        <p:txBody>
          <a:bodyPr>
            <a:normAutofit/>
          </a:bodyPr>
          <a:lstStyle/>
          <a:p>
            <a:pPr>
              <a:defRPr/>
            </a:pPr>
            <a:r>
              <a:rPr lang="en-US" altLang="en-US" sz="2400" dirty="0" smtClean="0"/>
              <a:t>This contribution intends to resolve the following questions:</a:t>
            </a:r>
          </a:p>
          <a:p>
            <a:pPr lvl="1"/>
            <a:r>
              <a:rPr lang="en-GB" sz="1600" dirty="0"/>
              <a:t>What is the </a:t>
            </a:r>
            <a:r>
              <a:rPr lang="en-GB" sz="1600" b="1" dirty="0"/>
              <a:t>role</a:t>
            </a:r>
            <a:r>
              <a:rPr lang="en-GB" sz="1600" dirty="0"/>
              <a:t> of the newly introduced </a:t>
            </a:r>
            <a:r>
              <a:rPr lang="en-GB" sz="1600" dirty="0" err="1"/>
              <a:t>NSSF</a:t>
            </a:r>
            <a:r>
              <a:rPr lang="en-GB" sz="1600" dirty="0"/>
              <a:t> ?</a:t>
            </a:r>
          </a:p>
          <a:p>
            <a:pPr lvl="1"/>
            <a:r>
              <a:rPr lang="en-GB" sz="1600" dirty="0" smtClean="0"/>
              <a:t>Where </a:t>
            </a:r>
            <a:r>
              <a:rPr lang="en-GB" sz="1600" dirty="0"/>
              <a:t>is the Allowed </a:t>
            </a:r>
            <a:r>
              <a:rPr lang="en-GB" sz="1600" dirty="0" err="1"/>
              <a:t>NSSAI</a:t>
            </a:r>
            <a:r>
              <a:rPr lang="en-GB" sz="1600" dirty="0"/>
              <a:t> </a:t>
            </a:r>
            <a:r>
              <a:rPr lang="en-GB" sz="1600" b="1" dirty="0"/>
              <a:t>computed</a:t>
            </a:r>
            <a:r>
              <a:rPr lang="en-GB" sz="1600" dirty="0"/>
              <a:t> ?</a:t>
            </a:r>
          </a:p>
          <a:p>
            <a:pPr lvl="1"/>
            <a:r>
              <a:rPr lang="en-GB" sz="1600" dirty="0" smtClean="0"/>
              <a:t>Does </a:t>
            </a:r>
            <a:r>
              <a:rPr lang="en-GB" sz="1600" dirty="0"/>
              <a:t>the </a:t>
            </a:r>
            <a:r>
              <a:rPr lang="en-GB" sz="1600" dirty="0" err="1"/>
              <a:t>NSSF</a:t>
            </a:r>
            <a:r>
              <a:rPr lang="en-GB" sz="1600" dirty="0"/>
              <a:t> perform the role of a global NRF and performs the selection of the AMF candidate list itself ? If it does not, does it contact the NRF itself, or does it return sufficient information to the querying AMF to query the NRF ?</a:t>
            </a:r>
          </a:p>
          <a:p>
            <a:pPr lvl="1"/>
            <a:r>
              <a:rPr lang="en-GB" sz="1600" dirty="0" smtClean="0"/>
              <a:t>Does </a:t>
            </a:r>
            <a:r>
              <a:rPr lang="en-GB" sz="1600" dirty="0"/>
              <a:t>the </a:t>
            </a:r>
            <a:r>
              <a:rPr lang="en-GB" sz="1600" dirty="0" err="1"/>
              <a:t>NSSF</a:t>
            </a:r>
            <a:r>
              <a:rPr lang="en-GB" sz="1600" dirty="0"/>
              <a:t> already associate slice instances to S-</a:t>
            </a:r>
            <a:r>
              <a:rPr lang="en-GB" sz="1600" dirty="0" err="1"/>
              <a:t>NSSAI</a:t>
            </a:r>
            <a:r>
              <a:rPr lang="en-GB" sz="1600" dirty="0"/>
              <a:t> at registration (</a:t>
            </a:r>
            <a:r>
              <a:rPr lang="en-GB" sz="1600" b="1" dirty="0"/>
              <a:t>early vs late binding</a:t>
            </a:r>
            <a:r>
              <a:rPr lang="en-GB" sz="1600" dirty="0"/>
              <a:t>) ?</a:t>
            </a:r>
          </a:p>
          <a:p>
            <a:pPr lvl="1"/>
            <a:r>
              <a:rPr lang="en-GB" sz="1600" dirty="0" smtClean="0"/>
              <a:t>Does </a:t>
            </a:r>
            <a:r>
              <a:rPr lang="en-GB" sz="1600" dirty="0"/>
              <a:t>the </a:t>
            </a:r>
            <a:r>
              <a:rPr lang="en-GB" sz="1600" dirty="0" err="1"/>
              <a:t>NSSF</a:t>
            </a:r>
            <a:r>
              <a:rPr lang="en-GB" sz="1600" dirty="0"/>
              <a:t> already associate </a:t>
            </a:r>
            <a:r>
              <a:rPr lang="en-GB" sz="1600" dirty="0" err="1"/>
              <a:t>HPLMN</a:t>
            </a:r>
            <a:r>
              <a:rPr lang="en-GB" sz="1600" dirty="0"/>
              <a:t> slice instances to S-</a:t>
            </a:r>
            <a:r>
              <a:rPr lang="en-GB" sz="1600" dirty="0" err="1"/>
              <a:t>NSSAI</a:t>
            </a:r>
            <a:r>
              <a:rPr lang="en-GB" sz="1600" dirty="0"/>
              <a:t> at registration (</a:t>
            </a:r>
            <a:r>
              <a:rPr lang="en-GB" sz="1600" b="1" dirty="0"/>
              <a:t>early vs late binding</a:t>
            </a:r>
            <a:r>
              <a:rPr lang="en-GB" sz="1600" dirty="0"/>
              <a:t>) in case of roaming users ?</a:t>
            </a:r>
          </a:p>
          <a:p>
            <a:pPr lvl="1"/>
            <a:r>
              <a:rPr lang="en-GB" sz="1600" dirty="0" smtClean="0"/>
              <a:t>What </a:t>
            </a:r>
            <a:r>
              <a:rPr lang="en-GB" sz="1600" dirty="0"/>
              <a:t>information is used at </a:t>
            </a:r>
            <a:r>
              <a:rPr lang="en-GB" sz="1600" b="1" dirty="0" err="1"/>
              <a:t>RRC</a:t>
            </a:r>
            <a:r>
              <a:rPr lang="en-GB" sz="1600" b="1" dirty="0"/>
              <a:t> layer</a:t>
            </a:r>
            <a:r>
              <a:rPr lang="en-GB" sz="1600" dirty="0"/>
              <a:t> to allow to route to the right serving AMF, when the Temporary identifier is not available ? Where does this information come from ? Shall this information be unique ?</a:t>
            </a:r>
          </a:p>
          <a:p>
            <a:pPr lvl="1"/>
            <a:r>
              <a:rPr lang="en-GB" sz="1600" dirty="0" smtClean="0"/>
              <a:t>Does </a:t>
            </a:r>
            <a:r>
              <a:rPr lang="en-GB" sz="1600" dirty="0"/>
              <a:t>the AMF have to select the same slice instance for a secondary PDU session using the same S-</a:t>
            </a:r>
            <a:r>
              <a:rPr lang="en-GB" sz="1600" dirty="0" err="1"/>
              <a:t>NSSAI</a:t>
            </a:r>
            <a:r>
              <a:rPr lang="en-GB" sz="1600" dirty="0"/>
              <a:t> </a:t>
            </a:r>
            <a:r>
              <a:rPr lang="en-GB" sz="1600" dirty="0" smtClean="0"/>
              <a:t>?</a:t>
            </a:r>
            <a:endParaRPr lang="en-GB" sz="1600" dirty="0"/>
          </a:p>
        </p:txBody>
      </p:sp>
    </p:spTree>
    <p:extLst>
      <p:ext uri="{BB962C8B-B14F-4D97-AF65-F5344CB8AC3E}">
        <p14:creationId xmlns:p14="http://schemas.microsoft.com/office/powerpoint/2010/main" val="2231252747"/>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smtClean="0"/>
              <a:t>Network slice instance selection:</a:t>
            </a:r>
            <a:br>
              <a:rPr lang="en-GB" altLang="en-US" dirty="0" smtClean="0"/>
            </a:br>
            <a:r>
              <a:rPr lang="en-GB" altLang="en-US" dirty="0" smtClean="0"/>
              <a:t>consideration on slice instances (1)</a:t>
            </a:r>
          </a:p>
        </p:txBody>
      </p:sp>
      <p:sp>
        <p:nvSpPr>
          <p:cNvPr id="8195" name="Content Placeholder 2"/>
          <p:cNvSpPr>
            <a:spLocks noGrp="1"/>
          </p:cNvSpPr>
          <p:nvPr>
            <p:ph idx="1"/>
          </p:nvPr>
        </p:nvSpPr>
        <p:spPr>
          <a:xfrm>
            <a:off x="485775" y="1454151"/>
            <a:ext cx="8388350" cy="1841270"/>
          </a:xfrm>
        </p:spPr>
        <p:txBody>
          <a:bodyPr>
            <a:normAutofit fontScale="62500" lnSpcReduction="20000"/>
          </a:bodyPr>
          <a:lstStyle/>
          <a:p>
            <a:r>
              <a:rPr lang="en-GB" altLang="en-US" dirty="0" smtClean="0"/>
              <a:t>Functional dimension</a:t>
            </a:r>
          </a:p>
          <a:p>
            <a:pPr lvl="1"/>
            <a:r>
              <a:rPr lang="en-GB" altLang="en-US" dirty="0" smtClean="0"/>
              <a:t>A network slice instance (</a:t>
            </a:r>
            <a:r>
              <a:rPr lang="en-GB" altLang="en-US" dirty="0" err="1" smtClean="0"/>
              <a:t>NSi</a:t>
            </a:r>
            <a:r>
              <a:rPr lang="en-GB" altLang="en-US" dirty="0" smtClean="0"/>
              <a:t>) is end-to-end: it includes all functions necessary to serve a UE</a:t>
            </a:r>
          </a:p>
          <a:p>
            <a:pPr lvl="1"/>
            <a:r>
              <a:rPr lang="en-GB" altLang="en-US" dirty="0" smtClean="0"/>
              <a:t>Functions are grouped into 3+1 parts:</a:t>
            </a:r>
          </a:p>
          <a:p>
            <a:pPr lvl="2"/>
            <a:r>
              <a:rPr lang="en-GB" altLang="en-US" dirty="0" smtClean="0"/>
              <a:t>an access part</a:t>
            </a:r>
          </a:p>
          <a:p>
            <a:pPr lvl="2"/>
            <a:r>
              <a:rPr lang="en-GB" altLang="en-US" dirty="0" smtClean="0"/>
              <a:t>a common part</a:t>
            </a:r>
          </a:p>
          <a:p>
            <a:pPr lvl="2"/>
            <a:r>
              <a:rPr lang="en-GB" altLang="en-US" dirty="0" smtClean="0"/>
              <a:t>a specific part</a:t>
            </a:r>
          </a:p>
          <a:p>
            <a:pPr lvl="2"/>
            <a:r>
              <a:rPr lang="en-GB" altLang="en-US" dirty="0" smtClean="0"/>
              <a:t>(a roaming part) – the roaming part in the </a:t>
            </a:r>
            <a:r>
              <a:rPr lang="en-GB" altLang="en-US" dirty="0" err="1" smtClean="0"/>
              <a:t>HPLMN</a:t>
            </a:r>
            <a:r>
              <a:rPr lang="en-GB" altLang="en-US" dirty="0" smtClean="0"/>
              <a:t> is a separate slice instance</a:t>
            </a:r>
          </a:p>
        </p:txBody>
      </p:sp>
      <p:sp>
        <p:nvSpPr>
          <p:cNvPr id="2" name="Cube 1"/>
          <p:cNvSpPr/>
          <p:nvPr/>
        </p:nvSpPr>
        <p:spPr bwMode="auto">
          <a:xfrm>
            <a:off x="4054230" y="5003802"/>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 name="Cube 5"/>
          <p:cNvSpPr/>
          <p:nvPr/>
        </p:nvSpPr>
        <p:spPr bwMode="auto">
          <a:xfrm>
            <a:off x="4279039" y="5191371"/>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7" name="Cube 6"/>
          <p:cNvSpPr/>
          <p:nvPr/>
        </p:nvSpPr>
        <p:spPr bwMode="auto">
          <a:xfrm>
            <a:off x="4050319" y="5265621"/>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8" name="Cube 7"/>
          <p:cNvSpPr/>
          <p:nvPr/>
        </p:nvSpPr>
        <p:spPr bwMode="auto">
          <a:xfrm>
            <a:off x="5326184" y="4146062"/>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9" name="Cube 8"/>
          <p:cNvSpPr/>
          <p:nvPr/>
        </p:nvSpPr>
        <p:spPr bwMode="auto">
          <a:xfrm>
            <a:off x="5513753" y="4333631"/>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0" name="Cube 9"/>
          <p:cNvSpPr/>
          <p:nvPr/>
        </p:nvSpPr>
        <p:spPr bwMode="auto">
          <a:xfrm>
            <a:off x="5271474" y="4411784"/>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1" name="Cube 10"/>
          <p:cNvSpPr/>
          <p:nvPr/>
        </p:nvSpPr>
        <p:spPr bwMode="auto">
          <a:xfrm>
            <a:off x="5326184" y="4847496"/>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2" name="Cube 11"/>
          <p:cNvSpPr/>
          <p:nvPr/>
        </p:nvSpPr>
        <p:spPr bwMode="auto">
          <a:xfrm>
            <a:off x="5513753" y="5035065"/>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3" name="Cube 12"/>
          <p:cNvSpPr/>
          <p:nvPr/>
        </p:nvSpPr>
        <p:spPr bwMode="auto">
          <a:xfrm>
            <a:off x="5271474" y="5113218"/>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4" name="Cube 13"/>
          <p:cNvSpPr/>
          <p:nvPr/>
        </p:nvSpPr>
        <p:spPr bwMode="auto">
          <a:xfrm>
            <a:off x="5326184" y="5529383"/>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5" name="Cube 14"/>
          <p:cNvSpPr/>
          <p:nvPr/>
        </p:nvSpPr>
        <p:spPr bwMode="auto">
          <a:xfrm>
            <a:off x="5513753" y="5716952"/>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6" name="Cube 15"/>
          <p:cNvSpPr/>
          <p:nvPr/>
        </p:nvSpPr>
        <p:spPr bwMode="auto">
          <a:xfrm>
            <a:off x="5271474" y="5795105"/>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7" name="Cube 16"/>
          <p:cNvSpPr/>
          <p:nvPr/>
        </p:nvSpPr>
        <p:spPr bwMode="auto">
          <a:xfrm>
            <a:off x="7666892" y="4140200"/>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8" name="Cube 17"/>
          <p:cNvSpPr/>
          <p:nvPr/>
        </p:nvSpPr>
        <p:spPr bwMode="auto">
          <a:xfrm>
            <a:off x="7854461" y="4327769"/>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9" name="Cube 18"/>
          <p:cNvSpPr/>
          <p:nvPr/>
        </p:nvSpPr>
        <p:spPr bwMode="auto">
          <a:xfrm>
            <a:off x="7612182" y="4405922"/>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1732" y="4140200"/>
            <a:ext cx="549518" cy="754832"/>
          </a:xfrm>
          <a:prstGeom prst="rect">
            <a:avLst/>
          </a:prstGeom>
        </p:spPr>
      </p:pic>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1250" y="4327769"/>
            <a:ext cx="549518" cy="754832"/>
          </a:xfrm>
          <a:prstGeom prst="rect">
            <a:avLst/>
          </a:prstGeom>
        </p:spPr>
      </p:pic>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7588" y="5521564"/>
            <a:ext cx="549518" cy="754832"/>
          </a:xfrm>
          <a:prstGeom prst="rect">
            <a:avLst/>
          </a:prstGeom>
        </p:spPr>
      </p:pic>
      <p:sp>
        <p:nvSpPr>
          <p:cNvPr id="23" name="Cube 22"/>
          <p:cNvSpPr/>
          <p:nvPr/>
        </p:nvSpPr>
        <p:spPr bwMode="auto">
          <a:xfrm>
            <a:off x="3809084" y="4890476"/>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4" name="Cube 23"/>
          <p:cNvSpPr/>
          <p:nvPr/>
        </p:nvSpPr>
        <p:spPr bwMode="auto">
          <a:xfrm>
            <a:off x="3796197" y="5152293"/>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5" name="Cube 24"/>
          <p:cNvSpPr/>
          <p:nvPr/>
        </p:nvSpPr>
        <p:spPr bwMode="auto">
          <a:xfrm>
            <a:off x="4075720" y="4743938"/>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6" name="Cube 25"/>
          <p:cNvSpPr/>
          <p:nvPr/>
        </p:nvSpPr>
        <p:spPr bwMode="auto">
          <a:xfrm>
            <a:off x="4293330" y="4925649"/>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0" name="Freeform 19"/>
          <p:cNvSpPr/>
          <p:nvPr/>
        </p:nvSpPr>
        <p:spPr bwMode="auto">
          <a:xfrm>
            <a:off x="1180281" y="3882863"/>
            <a:ext cx="4755559" cy="1744286"/>
          </a:xfrm>
          <a:custGeom>
            <a:avLst/>
            <a:gdLst>
              <a:gd name="connsiteX0" fmla="*/ 789196 w 4755559"/>
              <a:gd name="connsiteY0" fmla="*/ 1369075 h 1744286"/>
              <a:gd name="connsiteX1" fmla="*/ 54550 w 4755559"/>
              <a:gd name="connsiteY1" fmla="*/ 1173691 h 1744286"/>
              <a:gd name="connsiteX2" fmla="*/ 296827 w 4755559"/>
              <a:gd name="connsiteY2" fmla="*/ 142060 h 1744286"/>
              <a:gd name="connsiteX3" fmla="*/ 2219411 w 4755559"/>
              <a:gd name="connsiteY3" fmla="*/ 485937 h 1744286"/>
              <a:gd name="connsiteX4" fmla="*/ 3462057 w 4755559"/>
              <a:gd name="connsiteY4" fmla="*/ 548460 h 1744286"/>
              <a:gd name="connsiteX5" fmla="*/ 4134181 w 4755559"/>
              <a:gd name="connsiteY5" fmla="*/ 17014 h 1744286"/>
              <a:gd name="connsiteX6" fmla="*/ 4720334 w 4755559"/>
              <a:gd name="connsiteY6" fmla="*/ 188952 h 1744286"/>
              <a:gd name="connsiteX7" fmla="*/ 4595288 w 4755559"/>
              <a:gd name="connsiteY7" fmla="*/ 759475 h 1744286"/>
              <a:gd name="connsiteX8" fmla="*/ 3821565 w 4755559"/>
              <a:gd name="connsiteY8" fmla="*/ 868891 h 1744286"/>
              <a:gd name="connsiteX9" fmla="*/ 3422981 w 4755559"/>
              <a:gd name="connsiteY9" fmla="*/ 1447229 h 1744286"/>
              <a:gd name="connsiteX10" fmla="*/ 2954057 w 4755559"/>
              <a:gd name="connsiteY10" fmla="*/ 1744214 h 1744286"/>
              <a:gd name="connsiteX11" fmla="*/ 2195965 w 4755559"/>
              <a:gd name="connsiteY11" fmla="*/ 1423783 h 1744286"/>
              <a:gd name="connsiteX12" fmla="*/ 1383165 w 4755559"/>
              <a:gd name="connsiteY12" fmla="*/ 1353445 h 1744286"/>
              <a:gd name="connsiteX13" fmla="*/ 789196 w 4755559"/>
              <a:gd name="connsiteY13" fmla="*/ 1369075 h 174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55559" h="1744286">
                <a:moveTo>
                  <a:pt x="789196" y="1369075"/>
                </a:moveTo>
                <a:cubicBezTo>
                  <a:pt x="567760" y="1339116"/>
                  <a:pt x="136611" y="1378193"/>
                  <a:pt x="54550" y="1173691"/>
                </a:cubicBezTo>
                <a:cubicBezTo>
                  <a:pt x="-27511" y="969189"/>
                  <a:pt x="-63983" y="256686"/>
                  <a:pt x="296827" y="142060"/>
                </a:cubicBezTo>
                <a:cubicBezTo>
                  <a:pt x="657637" y="27434"/>
                  <a:pt x="1691873" y="418204"/>
                  <a:pt x="2219411" y="485937"/>
                </a:cubicBezTo>
                <a:cubicBezTo>
                  <a:pt x="2746949" y="553670"/>
                  <a:pt x="3142929" y="626614"/>
                  <a:pt x="3462057" y="548460"/>
                </a:cubicBezTo>
                <a:cubicBezTo>
                  <a:pt x="3781185" y="470306"/>
                  <a:pt x="3924468" y="76932"/>
                  <a:pt x="4134181" y="17014"/>
                </a:cubicBezTo>
                <a:cubicBezTo>
                  <a:pt x="4343894" y="-42904"/>
                  <a:pt x="4643483" y="65209"/>
                  <a:pt x="4720334" y="188952"/>
                </a:cubicBezTo>
                <a:cubicBezTo>
                  <a:pt x="4797185" y="312695"/>
                  <a:pt x="4745083" y="646152"/>
                  <a:pt x="4595288" y="759475"/>
                </a:cubicBezTo>
                <a:cubicBezTo>
                  <a:pt x="4445493" y="872798"/>
                  <a:pt x="4016949" y="754265"/>
                  <a:pt x="3821565" y="868891"/>
                </a:cubicBezTo>
                <a:cubicBezTo>
                  <a:pt x="3626181" y="983517"/>
                  <a:pt x="3567566" y="1301342"/>
                  <a:pt x="3422981" y="1447229"/>
                </a:cubicBezTo>
                <a:cubicBezTo>
                  <a:pt x="3278396" y="1593116"/>
                  <a:pt x="3158560" y="1748122"/>
                  <a:pt x="2954057" y="1744214"/>
                </a:cubicBezTo>
                <a:cubicBezTo>
                  <a:pt x="2749554" y="1740306"/>
                  <a:pt x="2457780" y="1488911"/>
                  <a:pt x="2195965" y="1423783"/>
                </a:cubicBezTo>
                <a:cubicBezTo>
                  <a:pt x="1934150" y="1358655"/>
                  <a:pt x="1616324" y="1361260"/>
                  <a:pt x="1383165" y="1353445"/>
                </a:cubicBezTo>
                <a:cubicBezTo>
                  <a:pt x="1150006" y="1345630"/>
                  <a:pt x="1010632" y="1399034"/>
                  <a:pt x="789196" y="1369075"/>
                </a:cubicBezTo>
                <a:close/>
              </a:path>
            </a:pathLst>
          </a:cu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7" name="Freeform 26"/>
          <p:cNvSpPr/>
          <p:nvPr/>
        </p:nvSpPr>
        <p:spPr bwMode="auto">
          <a:xfrm>
            <a:off x="1104259" y="3921953"/>
            <a:ext cx="4724939" cy="2419799"/>
          </a:xfrm>
          <a:custGeom>
            <a:avLst/>
            <a:gdLst>
              <a:gd name="connsiteX0" fmla="*/ 1224726 w 4724939"/>
              <a:gd name="connsiteY0" fmla="*/ 2377247 h 2419799"/>
              <a:gd name="connsiteX1" fmla="*/ 810510 w 4724939"/>
              <a:gd name="connsiteY1" fmla="*/ 2392878 h 2419799"/>
              <a:gd name="connsiteX2" fmla="*/ 630756 w 4724939"/>
              <a:gd name="connsiteY2" fmla="*/ 2025555 h 2419799"/>
              <a:gd name="connsiteX3" fmla="*/ 122756 w 4724939"/>
              <a:gd name="connsiteY3" fmla="*/ 1369062 h 2419799"/>
              <a:gd name="connsiteX4" fmla="*/ 13341 w 4724939"/>
              <a:gd name="connsiteY4" fmla="*/ 485924 h 2419799"/>
              <a:gd name="connsiteX5" fmla="*/ 349403 w 4724939"/>
              <a:gd name="connsiteY5" fmla="*/ 1370 h 2419799"/>
              <a:gd name="connsiteX6" fmla="*/ 2115679 w 4724939"/>
              <a:gd name="connsiteY6" fmla="*/ 345247 h 2419799"/>
              <a:gd name="connsiteX7" fmla="*/ 3217649 w 4724939"/>
              <a:gd name="connsiteY7" fmla="*/ 501555 h 2419799"/>
              <a:gd name="connsiteX8" fmla="*/ 3967926 w 4724939"/>
              <a:gd name="connsiteY8" fmla="*/ 861062 h 2419799"/>
              <a:gd name="connsiteX9" fmla="*/ 4389956 w 4724939"/>
              <a:gd name="connsiteY9" fmla="*/ 845432 h 2419799"/>
              <a:gd name="connsiteX10" fmla="*/ 4702572 w 4724939"/>
              <a:gd name="connsiteY10" fmla="*/ 993924 h 2419799"/>
              <a:gd name="connsiteX11" fmla="*/ 4632233 w 4724939"/>
              <a:gd name="connsiteY11" fmla="*/ 1376878 h 2419799"/>
              <a:gd name="connsiteX12" fmla="*/ 4092972 w 4724939"/>
              <a:gd name="connsiteY12" fmla="*/ 1533185 h 2419799"/>
              <a:gd name="connsiteX13" fmla="*/ 3780356 w 4724939"/>
              <a:gd name="connsiteY13" fmla="*/ 1306539 h 2419799"/>
              <a:gd name="connsiteX14" fmla="*/ 3381772 w 4724939"/>
              <a:gd name="connsiteY14" fmla="*/ 1619155 h 2419799"/>
              <a:gd name="connsiteX15" fmla="*/ 3045710 w 4724939"/>
              <a:gd name="connsiteY15" fmla="*/ 1767647 h 2419799"/>
              <a:gd name="connsiteX16" fmla="*/ 2568972 w 4724939"/>
              <a:gd name="connsiteY16" fmla="*/ 1580078 h 2419799"/>
              <a:gd name="connsiteX17" fmla="*/ 1873403 w 4724939"/>
              <a:gd name="connsiteY17" fmla="*/ 1400324 h 2419799"/>
              <a:gd name="connsiteX18" fmla="*/ 1576418 w 4724939"/>
              <a:gd name="connsiteY18" fmla="*/ 1869247 h 2419799"/>
              <a:gd name="connsiteX19" fmla="*/ 1451372 w 4724939"/>
              <a:gd name="connsiteY19" fmla="*/ 2260016 h 2419799"/>
              <a:gd name="connsiteX20" fmla="*/ 1224726 w 4724939"/>
              <a:gd name="connsiteY20" fmla="*/ 2377247 h 241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24939" h="2419799">
                <a:moveTo>
                  <a:pt x="1224726" y="2377247"/>
                </a:moveTo>
                <a:cubicBezTo>
                  <a:pt x="1117916" y="2399391"/>
                  <a:pt x="909505" y="2451493"/>
                  <a:pt x="810510" y="2392878"/>
                </a:cubicBezTo>
                <a:cubicBezTo>
                  <a:pt x="711515" y="2334263"/>
                  <a:pt x="745382" y="2196191"/>
                  <a:pt x="630756" y="2025555"/>
                </a:cubicBezTo>
                <a:cubicBezTo>
                  <a:pt x="516130" y="1854919"/>
                  <a:pt x="225658" y="1625667"/>
                  <a:pt x="122756" y="1369062"/>
                </a:cubicBezTo>
                <a:cubicBezTo>
                  <a:pt x="19854" y="1112457"/>
                  <a:pt x="-24433" y="713873"/>
                  <a:pt x="13341" y="485924"/>
                </a:cubicBezTo>
                <a:cubicBezTo>
                  <a:pt x="51115" y="257975"/>
                  <a:pt x="-987" y="24816"/>
                  <a:pt x="349403" y="1370"/>
                </a:cubicBezTo>
                <a:cubicBezTo>
                  <a:pt x="699793" y="-22076"/>
                  <a:pt x="1637638" y="261883"/>
                  <a:pt x="2115679" y="345247"/>
                </a:cubicBezTo>
                <a:cubicBezTo>
                  <a:pt x="2593720" y="428611"/>
                  <a:pt x="2908941" y="415586"/>
                  <a:pt x="3217649" y="501555"/>
                </a:cubicBezTo>
                <a:cubicBezTo>
                  <a:pt x="3526357" y="587524"/>
                  <a:pt x="3772542" y="803749"/>
                  <a:pt x="3967926" y="861062"/>
                </a:cubicBezTo>
                <a:cubicBezTo>
                  <a:pt x="4163310" y="918375"/>
                  <a:pt x="4267515" y="823288"/>
                  <a:pt x="4389956" y="845432"/>
                </a:cubicBezTo>
                <a:cubicBezTo>
                  <a:pt x="4512397" y="867576"/>
                  <a:pt x="4662193" y="905350"/>
                  <a:pt x="4702572" y="993924"/>
                </a:cubicBezTo>
                <a:cubicBezTo>
                  <a:pt x="4742951" y="1082498"/>
                  <a:pt x="4733833" y="1287001"/>
                  <a:pt x="4632233" y="1376878"/>
                </a:cubicBezTo>
                <a:cubicBezTo>
                  <a:pt x="4530633" y="1466755"/>
                  <a:pt x="4234952" y="1544908"/>
                  <a:pt x="4092972" y="1533185"/>
                </a:cubicBezTo>
                <a:cubicBezTo>
                  <a:pt x="3950993" y="1521462"/>
                  <a:pt x="3898889" y="1292211"/>
                  <a:pt x="3780356" y="1306539"/>
                </a:cubicBezTo>
                <a:cubicBezTo>
                  <a:pt x="3661823" y="1320867"/>
                  <a:pt x="3504213" y="1542304"/>
                  <a:pt x="3381772" y="1619155"/>
                </a:cubicBezTo>
                <a:cubicBezTo>
                  <a:pt x="3259331" y="1696006"/>
                  <a:pt x="3181177" y="1774160"/>
                  <a:pt x="3045710" y="1767647"/>
                </a:cubicBezTo>
                <a:cubicBezTo>
                  <a:pt x="2910243" y="1761134"/>
                  <a:pt x="2764356" y="1641298"/>
                  <a:pt x="2568972" y="1580078"/>
                </a:cubicBezTo>
                <a:cubicBezTo>
                  <a:pt x="2373588" y="1518858"/>
                  <a:pt x="2038829" y="1352129"/>
                  <a:pt x="1873403" y="1400324"/>
                </a:cubicBezTo>
                <a:cubicBezTo>
                  <a:pt x="1707977" y="1448519"/>
                  <a:pt x="1646756" y="1725965"/>
                  <a:pt x="1576418" y="1869247"/>
                </a:cubicBezTo>
                <a:cubicBezTo>
                  <a:pt x="1506080" y="2012529"/>
                  <a:pt x="1503475" y="2174047"/>
                  <a:pt x="1451372" y="2260016"/>
                </a:cubicBezTo>
                <a:cubicBezTo>
                  <a:pt x="1399270" y="2345985"/>
                  <a:pt x="1331536" y="2355103"/>
                  <a:pt x="1224726" y="2377247"/>
                </a:cubicBezTo>
                <a:close/>
              </a:path>
            </a:pathLst>
          </a:cu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8" name="Freeform 27"/>
          <p:cNvSpPr/>
          <p:nvPr/>
        </p:nvSpPr>
        <p:spPr bwMode="auto">
          <a:xfrm>
            <a:off x="1019051" y="3795397"/>
            <a:ext cx="4855538" cy="2575308"/>
          </a:xfrm>
          <a:custGeom>
            <a:avLst/>
            <a:gdLst>
              <a:gd name="connsiteX0" fmla="*/ 833195 w 4855538"/>
              <a:gd name="connsiteY0" fmla="*/ 2550695 h 2575308"/>
              <a:gd name="connsiteX1" fmla="*/ 684703 w 4855538"/>
              <a:gd name="connsiteY1" fmla="*/ 2245895 h 2575308"/>
              <a:gd name="connsiteX2" fmla="*/ 348641 w 4855538"/>
              <a:gd name="connsiteY2" fmla="*/ 1839495 h 2575308"/>
              <a:gd name="connsiteX3" fmla="*/ 106364 w 4855538"/>
              <a:gd name="connsiteY3" fmla="*/ 1339311 h 2575308"/>
              <a:gd name="connsiteX4" fmla="*/ 4764 w 4855538"/>
              <a:gd name="connsiteY4" fmla="*/ 526511 h 2575308"/>
              <a:gd name="connsiteX5" fmla="*/ 247041 w 4855538"/>
              <a:gd name="connsiteY5" fmla="*/ 10695 h 2575308"/>
              <a:gd name="connsiteX6" fmla="*/ 1372457 w 4855538"/>
              <a:gd name="connsiteY6" fmla="*/ 198265 h 2575308"/>
              <a:gd name="connsiteX7" fmla="*/ 2466611 w 4855538"/>
              <a:gd name="connsiteY7" fmla="*/ 448357 h 2575308"/>
              <a:gd name="connsiteX8" fmla="*/ 3232518 w 4855538"/>
              <a:gd name="connsiteY8" fmla="*/ 510880 h 2575308"/>
              <a:gd name="connsiteX9" fmla="*/ 3779595 w 4855538"/>
              <a:gd name="connsiteY9" fmla="*/ 1636295 h 2575308"/>
              <a:gd name="connsiteX10" fmla="*/ 4232887 w 4855538"/>
              <a:gd name="connsiteY10" fmla="*/ 1737895 h 2575308"/>
              <a:gd name="connsiteX11" fmla="*/ 4584580 w 4855538"/>
              <a:gd name="connsiteY11" fmla="*/ 1675372 h 2575308"/>
              <a:gd name="connsiteX12" fmla="*/ 4850303 w 4855538"/>
              <a:gd name="connsiteY12" fmla="*/ 2042695 h 2575308"/>
              <a:gd name="connsiteX13" fmla="*/ 4342303 w 4855538"/>
              <a:gd name="connsiteY13" fmla="*/ 2355311 h 2575308"/>
              <a:gd name="connsiteX14" fmla="*/ 3779595 w 4855538"/>
              <a:gd name="connsiteY14" fmla="*/ 1902018 h 2575308"/>
              <a:gd name="connsiteX15" fmla="*/ 3490426 w 4855538"/>
              <a:gd name="connsiteY15" fmla="*/ 1792603 h 2575308"/>
              <a:gd name="connsiteX16" fmla="*/ 3216887 w 4855538"/>
              <a:gd name="connsiteY16" fmla="*/ 1980172 h 2575308"/>
              <a:gd name="connsiteX17" fmla="*/ 2458795 w 4855538"/>
              <a:gd name="connsiteY17" fmla="*/ 1691003 h 2575308"/>
              <a:gd name="connsiteX18" fmla="*/ 1982057 w 4855538"/>
              <a:gd name="connsiteY18" fmla="*/ 1573772 h 2575308"/>
              <a:gd name="connsiteX19" fmla="*/ 1645995 w 4855538"/>
              <a:gd name="connsiteY19" fmla="*/ 2191188 h 2575308"/>
              <a:gd name="connsiteX20" fmla="*/ 1544395 w 4855538"/>
              <a:gd name="connsiteY20" fmla="*/ 2511618 h 2575308"/>
              <a:gd name="connsiteX21" fmla="*/ 833195 w 4855538"/>
              <a:gd name="connsiteY21" fmla="*/ 2550695 h 2575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55538" h="2575308">
                <a:moveTo>
                  <a:pt x="833195" y="2550695"/>
                </a:moveTo>
                <a:cubicBezTo>
                  <a:pt x="689913" y="2506408"/>
                  <a:pt x="765462" y="2364428"/>
                  <a:pt x="684703" y="2245895"/>
                </a:cubicBezTo>
                <a:cubicBezTo>
                  <a:pt x="603944" y="2127362"/>
                  <a:pt x="445031" y="1990592"/>
                  <a:pt x="348641" y="1839495"/>
                </a:cubicBezTo>
                <a:cubicBezTo>
                  <a:pt x="252251" y="1688398"/>
                  <a:pt x="163677" y="1558142"/>
                  <a:pt x="106364" y="1339311"/>
                </a:cubicBezTo>
                <a:cubicBezTo>
                  <a:pt x="49051" y="1120480"/>
                  <a:pt x="-18682" y="747947"/>
                  <a:pt x="4764" y="526511"/>
                </a:cubicBezTo>
                <a:cubicBezTo>
                  <a:pt x="28210" y="305075"/>
                  <a:pt x="19092" y="65403"/>
                  <a:pt x="247041" y="10695"/>
                </a:cubicBezTo>
                <a:cubicBezTo>
                  <a:pt x="474990" y="-44013"/>
                  <a:pt x="1002529" y="125321"/>
                  <a:pt x="1372457" y="198265"/>
                </a:cubicBezTo>
                <a:cubicBezTo>
                  <a:pt x="1742385" y="271209"/>
                  <a:pt x="2156601" y="396254"/>
                  <a:pt x="2466611" y="448357"/>
                </a:cubicBezTo>
                <a:cubicBezTo>
                  <a:pt x="2776621" y="500459"/>
                  <a:pt x="3013687" y="312890"/>
                  <a:pt x="3232518" y="510880"/>
                </a:cubicBezTo>
                <a:cubicBezTo>
                  <a:pt x="3451349" y="708870"/>
                  <a:pt x="3612867" y="1431792"/>
                  <a:pt x="3779595" y="1636295"/>
                </a:cubicBezTo>
                <a:cubicBezTo>
                  <a:pt x="3946323" y="1840798"/>
                  <a:pt x="4098723" y="1731382"/>
                  <a:pt x="4232887" y="1737895"/>
                </a:cubicBezTo>
                <a:cubicBezTo>
                  <a:pt x="4367051" y="1744408"/>
                  <a:pt x="4481678" y="1624572"/>
                  <a:pt x="4584580" y="1675372"/>
                </a:cubicBezTo>
                <a:cubicBezTo>
                  <a:pt x="4687482" y="1726172"/>
                  <a:pt x="4890682" y="1929372"/>
                  <a:pt x="4850303" y="2042695"/>
                </a:cubicBezTo>
                <a:cubicBezTo>
                  <a:pt x="4809924" y="2156018"/>
                  <a:pt x="4520754" y="2378757"/>
                  <a:pt x="4342303" y="2355311"/>
                </a:cubicBezTo>
                <a:cubicBezTo>
                  <a:pt x="4163852" y="2331865"/>
                  <a:pt x="3921575" y="1995803"/>
                  <a:pt x="3779595" y="1902018"/>
                </a:cubicBezTo>
                <a:cubicBezTo>
                  <a:pt x="3637615" y="1808233"/>
                  <a:pt x="3584210" y="1779577"/>
                  <a:pt x="3490426" y="1792603"/>
                </a:cubicBezTo>
                <a:cubicBezTo>
                  <a:pt x="3396642" y="1805629"/>
                  <a:pt x="3388825" y="1997105"/>
                  <a:pt x="3216887" y="1980172"/>
                </a:cubicBezTo>
                <a:cubicBezTo>
                  <a:pt x="3044949" y="1963239"/>
                  <a:pt x="2664600" y="1758736"/>
                  <a:pt x="2458795" y="1691003"/>
                </a:cubicBezTo>
                <a:cubicBezTo>
                  <a:pt x="2252990" y="1623270"/>
                  <a:pt x="2117524" y="1490408"/>
                  <a:pt x="1982057" y="1573772"/>
                </a:cubicBezTo>
                <a:cubicBezTo>
                  <a:pt x="1846590" y="1657136"/>
                  <a:pt x="1718939" y="2034880"/>
                  <a:pt x="1645995" y="2191188"/>
                </a:cubicBezTo>
                <a:cubicBezTo>
                  <a:pt x="1573051" y="2347496"/>
                  <a:pt x="1677257" y="2445187"/>
                  <a:pt x="1544395" y="2511618"/>
                </a:cubicBezTo>
                <a:cubicBezTo>
                  <a:pt x="1411534" y="2578049"/>
                  <a:pt x="976477" y="2594982"/>
                  <a:pt x="833195" y="2550695"/>
                </a:cubicBezTo>
                <a:close/>
              </a:path>
            </a:pathLst>
          </a:custGeom>
          <a:noFill/>
          <a:ln w="38100"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9" name="Freeform 28"/>
          <p:cNvSpPr/>
          <p:nvPr/>
        </p:nvSpPr>
        <p:spPr bwMode="auto">
          <a:xfrm>
            <a:off x="7336272" y="3882032"/>
            <a:ext cx="946735" cy="961796"/>
          </a:xfrm>
          <a:custGeom>
            <a:avLst/>
            <a:gdLst>
              <a:gd name="connsiteX0" fmla="*/ 25820 w 946735"/>
              <a:gd name="connsiteY0" fmla="*/ 181968 h 961796"/>
              <a:gd name="connsiteX1" fmla="*/ 127420 w 946735"/>
              <a:gd name="connsiteY1" fmla="*/ 908799 h 961796"/>
              <a:gd name="connsiteX2" fmla="*/ 791728 w 946735"/>
              <a:gd name="connsiteY2" fmla="*/ 846276 h 961796"/>
              <a:gd name="connsiteX3" fmla="*/ 924590 w 946735"/>
              <a:gd name="connsiteY3" fmla="*/ 369537 h 961796"/>
              <a:gd name="connsiteX4" fmla="*/ 447851 w 946735"/>
              <a:gd name="connsiteY4" fmla="*/ 10030 h 961796"/>
              <a:gd name="connsiteX5" fmla="*/ 25820 w 946735"/>
              <a:gd name="connsiteY5" fmla="*/ 181968 h 96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735" h="961796">
                <a:moveTo>
                  <a:pt x="25820" y="181968"/>
                </a:moveTo>
                <a:cubicBezTo>
                  <a:pt x="-27585" y="331763"/>
                  <a:pt x="-231" y="798081"/>
                  <a:pt x="127420" y="908799"/>
                </a:cubicBezTo>
                <a:cubicBezTo>
                  <a:pt x="255071" y="1019517"/>
                  <a:pt x="658866" y="936153"/>
                  <a:pt x="791728" y="846276"/>
                </a:cubicBezTo>
                <a:cubicBezTo>
                  <a:pt x="924590" y="756399"/>
                  <a:pt x="981903" y="508911"/>
                  <a:pt x="924590" y="369537"/>
                </a:cubicBezTo>
                <a:cubicBezTo>
                  <a:pt x="867277" y="230163"/>
                  <a:pt x="595041" y="45199"/>
                  <a:pt x="447851" y="10030"/>
                </a:cubicBezTo>
                <a:cubicBezTo>
                  <a:pt x="300661" y="-25139"/>
                  <a:pt x="79225" y="32173"/>
                  <a:pt x="25820" y="181968"/>
                </a:cubicBezTo>
                <a:close/>
              </a:path>
            </a:pathLst>
          </a:custGeom>
          <a:noFill/>
          <a:ln w="28575" cap="flat" cmpd="sng" algn="ctr">
            <a:solidFill>
              <a:schemeClr val="accent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2" name="Cube 31"/>
          <p:cNvSpPr/>
          <p:nvPr/>
        </p:nvSpPr>
        <p:spPr bwMode="auto">
          <a:xfrm>
            <a:off x="7647408" y="5336213"/>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3" name="Cube 32"/>
          <p:cNvSpPr/>
          <p:nvPr/>
        </p:nvSpPr>
        <p:spPr bwMode="auto">
          <a:xfrm>
            <a:off x="7834977" y="5523782"/>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4" name="Cube 33"/>
          <p:cNvSpPr/>
          <p:nvPr/>
        </p:nvSpPr>
        <p:spPr bwMode="auto">
          <a:xfrm>
            <a:off x="7592698" y="5601935"/>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5" name="Freeform 34"/>
          <p:cNvSpPr/>
          <p:nvPr/>
        </p:nvSpPr>
        <p:spPr bwMode="auto">
          <a:xfrm>
            <a:off x="7316788" y="5078045"/>
            <a:ext cx="946735" cy="961796"/>
          </a:xfrm>
          <a:custGeom>
            <a:avLst/>
            <a:gdLst>
              <a:gd name="connsiteX0" fmla="*/ 25820 w 946735"/>
              <a:gd name="connsiteY0" fmla="*/ 181968 h 961796"/>
              <a:gd name="connsiteX1" fmla="*/ 127420 w 946735"/>
              <a:gd name="connsiteY1" fmla="*/ 908799 h 961796"/>
              <a:gd name="connsiteX2" fmla="*/ 791728 w 946735"/>
              <a:gd name="connsiteY2" fmla="*/ 846276 h 961796"/>
              <a:gd name="connsiteX3" fmla="*/ 924590 w 946735"/>
              <a:gd name="connsiteY3" fmla="*/ 369537 h 961796"/>
              <a:gd name="connsiteX4" fmla="*/ 447851 w 946735"/>
              <a:gd name="connsiteY4" fmla="*/ 10030 h 961796"/>
              <a:gd name="connsiteX5" fmla="*/ 25820 w 946735"/>
              <a:gd name="connsiteY5" fmla="*/ 181968 h 961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6735" h="961796">
                <a:moveTo>
                  <a:pt x="25820" y="181968"/>
                </a:moveTo>
                <a:cubicBezTo>
                  <a:pt x="-27585" y="331763"/>
                  <a:pt x="-231" y="798081"/>
                  <a:pt x="127420" y="908799"/>
                </a:cubicBezTo>
                <a:cubicBezTo>
                  <a:pt x="255071" y="1019517"/>
                  <a:pt x="658866" y="936153"/>
                  <a:pt x="791728" y="846276"/>
                </a:cubicBezTo>
                <a:cubicBezTo>
                  <a:pt x="924590" y="756399"/>
                  <a:pt x="981903" y="508911"/>
                  <a:pt x="924590" y="369537"/>
                </a:cubicBezTo>
                <a:cubicBezTo>
                  <a:pt x="867277" y="230163"/>
                  <a:pt x="595041" y="45199"/>
                  <a:pt x="447851" y="10030"/>
                </a:cubicBezTo>
                <a:cubicBezTo>
                  <a:pt x="300661" y="-25139"/>
                  <a:pt x="79225" y="32173"/>
                  <a:pt x="25820" y="181968"/>
                </a:cubicBezTo>
                <a:close/>
              </a:path>
            </a:pathLst>
          </a:custGeom>
          <a:noFill/>
          <a:ln w="28575" cap="flat" cmpd="sng" algn="ctr">
            <a:solidFill>
              <a:schemeClr val="accent5"/>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cxnSp>
        <p:nvCxnSpPr>
          <p:cNvPr id="38" name="Straight Connector 37"/>
          <p:cNvCxnSpPr/>
          <p:nvPr/>
        </p:nvCxnSpPr>
        <p:spPr bwMode="auto">
          <a:xfrm flipV="1">
            <a:off x="3329354" y="3735755"/>
            <a:ext cx="0" cy="2540641"/>
          </a:xfrm>
          <a:prstGeom prst="line">
            <a:avLst/>
          </a:prstGeom>
          <a:solidFill>
            <a:schemeClr val="accent1"/>
          </a:solidFill>
          <a:ln w="57150" cap="flat" cmpd="sng" algn="ctr">
            <a:solidFill>
              <a:schemeClr val="bg2">
                <a:lumMod val="25000"/>
              </a:schemeClr>
            </a:solidFill>
            <a:prstDash val="sysDash"/>
            <a:round/>
            <a:headEnd type="none" w="med" len="med"/>
            <a:tailEnd type="none" w="med" len="med"/>
          </a:ln>
          <a:effectLst/>
        </p:spPr>
      </p:cxnSp>
      <p:cxnSp>
        <p:nvCxnSpPr>
          <p:cNvPr id="41" name="Straight Connector 40"/>
          <p:cNvCxnSpPr/>
          <p:nvPr/>
        </p:nvCxnSpPr>
        <p:spPr bwMode="auto">
          <a:xfrm flipV="1">
            <a:off x="4841631" y="3733481"/>
            <a:ext cx="0" cy="2540641"/>
          </a:xfrm>
          <a:prstGeom prst="line">
            <a:avLst/>
          </a:prstGeom>
          <a:solidFill>
            <a:schemeClr val="accent1"/>
          </a:solidFill>
          <a:ln w="57150" cap="flat" cmpd="sng" algn="ctr">
            <a:solidFill>
              <a:schemeClr val="bg2">
                <a:lumMod val="25000"/>
              </a:schemeClr>
            </a:solidFill>
            <a:prstDash val="sysDash"/>
            <a:round/>
            <a:headEnd type="none" w="med" len="med"/>
            <a:tailEnd type="none" w="med" len="med"/>
          </a:ln>
          <a:effectLst/>
        </p:spPr>
      </p:cxnSp>
      <p:cxnSp>
        <p:nvCxnSpPr>
          <p:cNvPr id="42" name="Straight Connector 41"/>
          <p:cNvCxnSpPr/>
          <p:nvPr/>
        </p:nvCxnSpPr>
        <p:spPr bwMode="auto">
          <a:xfrm flipV="1">
            <a:off x="6494584" y="3733481"/>
            <a:ext cx="0" cy="2540641"/>
          </a:xfrm>
          <a:prstGeom prst="line">
            <a:avLst/>
          </a:prstGeom>
          <a:solidFill>
            <a:schemeClr val="accent1"/>
          </a:solidFill>
          <a:ln w="57150" cap="flat" cmpd="sng" algn="ctr">
            <a:solidFill>
              <a:schemeClr val="bg2">
                <a:lumMod val="25000"/>
              </a:schemeClr>
            </a:solidFill>
            <a:prstDash val="sysDash"/>
            <a:round/>
            <a:headEnd type="none" w="med" len="med"/>
            <a:tailEnd type="none" w="med" len="med"/>
          </a:ln>
          <a:effectLst/>
        </p:spPr>
      </p:cxnSp>
      <p:sp>
        <p:nvSpPr>
          <p:cNvPr id="39" name="TextBox 38"/>
          <p:cNvSpPr txBox="1"/>
          <p:nvPr/>
        </p:nvSpPr>
        <p:spPr>
          <a:xfrm>
            <a:off x="1536936" y="3400754"/>
            <a:ext cx="1181734" cy="338554"/>
          </a:xfrm>
          <a:prstGeom prst="rect">
            <a:avLst/>
          </a:prstGeom>
          <a:noFill/>
        </p:spPr>
        <p:txBody>
          <a:bodyPr wrap="none" rtlCol="0">
            <a:spAutoFit/>
          </a:bodyPr>
          <a:lstStyle/>
          <a:p>
            <a:r>
              <a:rPr lang="en-GB" sz="1600" dirty="0" smtClean="0">
                <a:solidFill>
                  <a:schemeClr val="tx2">
                    <a:lumMod val="75000"/>
                  </a:schemeClr>
                </a:solidFill>
                <a:latin typeface="Candara" panose="020E0502030303020204" pitchFamily="34" charset="0"/>
              </a:rPr>
              <a:t>Access part</a:t>
            </a:r>
            <a:endParaRPr lang="en-GB" sz="1600" dirty="0">
              <a:solidFill>
                <a:schemeClr val="tx2">
                  <a:lumMod val="75000"/>
                </a:schemeClr>
              </a:solidFill>
              <a:latin typeface="Candara" panose="020E0502030303020204" pitchFamily="34" charset="0"/>
            </a:endParaRPr>
          </a:p>
        </p:txBody>
      </p:sp>
      <p:sp>
        <p:nvSpPr>
          <p:cNvPr id="44" name="TextBox 43"/>
          <p:cNvSpPr txBox="1"/>
          <p:nvPr/>
        </p:nvSpPr>
        <p:spPr>
          <a:xfrm>
            <a:off x="3338665" y="3395091"/>
            <a:ext cx="1380506" cy="338554"/>
          </a:xfrm>
          <a:prstGeom prst="rect">
            <a:avLst/>
          </a:prstGeom>
          <a:noFill/>
        </p:spPr>
        <p:txBody>
          <a:bodyPr wrap="none" rtlCol="0">
            <a:spAutoFit/>
          </a:bodyPr>
          <a:lstStyle/>
          <a:p>
            <a:r>
              <a:rPr lang="en-GB" sz="1600" dirty="0" smtClean="0">
                <a:solidFill>
                  <a:schemeClr val="tx2">
                    <a:lumMod val="75000"/>
                  </a:schemeClr>
                </a:solidFill>
                <a:latin typeface="Candara" panose="020E0502030303020204" pitchFamily="34" charset="0"/>
              </a:rPr>
              <a:t>Common part</a:t>
            </a:r>
            <a:endParaRPr lang="en-GB" sz="1600" dirty="0">
              <a:solidFill>
                <a:schemeClr val="tx2">
                  <a:lumMod val="75000"/>
                </a:schemeClr>
              </a:solidFill>
              <a:latin typeface="Candara" panose="020E0502030303020204" pitchFamily="34" charset="0"/>
            </a:endParaRPr>
          </a:p>
        </p:txBody>
      </p:sp>
      <p:sp>
        <p:nvSpPr>
          <p:cNvPr id="45" name="TextBox 44"/>
          <p:cNvSpPr txBox="1"/>
          <p:nvPr/>
        </p:nvSpPr>
        <p:spPr>
          <a:xfrm>
            <a:off x="4949405" y="3406837"/>
            <a:ext cx="1258678" cy="338554"/>
          </a:xfrm>
          <a:prstGeom prst="rect">
            <a:avLst/>
          </a:prstGeom>
          <a:noFill/>
        </p:spPr>
        <p:txBody>
          <a:bodyPr wrap="none" rtlCol="0">
            <a:spAutoFit/>
          </a:bodyPr>
          <a:lstStyle/>
          <a:p>
            <a:r>
              <a:rPr lang="en-GB" sz="1600" dirty="0" smtClean="0">
                <a:solidFill>
                  <a:schemeClr val="tx2">
                    <a:lumMod val="75000"/>
                  </a:schemeClr>
                </a:solidFill>
                <a:latin typeface="Candara" panose="020E0502030303020204" pitchFamily="34" charset="0"/>
              </a:rPr>
              <a:t>Specific part</a:t>
            </a:r>
            <a:endParaRPr lang="en-GB" sz="1600" dirty="0">
              <a:solidFill>
                <a:schemeClr val="tx2">
                  <a:lumMod val="75000"/>
                </a:schemeClr>
              </a:solidFill>
              <a:latin typeface="Candara" panose="020E0502030303020204" pitchFamily="34" charset="0"/>
            </a:endParaRPr>
          </a:p>
        </p:txBody>
      </p:sp>
      <p:sp>
        <p:nvSpPr>
          <p:cNvPr id="46" name="TextBox 45"/>
          <p:cNvSpPr txBox="1"/>
          <p:nvPr/>
        </p:nvSpPr>
        <p:spPr>
          <a:xfrm>
            <a:off x="7076627" y="3410912"/>
            <a:ext cx="1510350" cy="338554"/>
          </a:xfrm>
          <a:prstGeom prst="rect">
            <a:avLst/>
          </a:prstGeom>
          <a:noFill/>
        </p:spPr>
        <p:txBody>
          <a:bodyPr wrap="none" rtlCol="0">
            <a:spAutoFit/>
          </a:bodyPr>
          <a:lstStyle/>
          <a:p>
            <a:r>
              <a:rPr lang="en-GB" sz="1600" dirty="0" smtClean="0">
                <a:solidFill>
                  <a:schemeClr val="tx2">
                    <a:lumMod val="75000"/>
                  </a:schemeClr>
                </a:solidFill>
                <a:latin typeface="Candara" panose="020E0502030303020204" pitchFamily="34" charset="0"/>
              </a:rPr>
              <a:t>(Roaming part)</a:t>
            </a:r>
            <a:endParaRPr lang="en-GB" sz="1600" dirty="0">
              <a:solidFill>
                <a:schemeClr val="tx2">
                  <a:lumMod val="75000"/>
                </a:schemeClr>
              </a:solidFill>
              <a:latin typeface="Candara" panose="020E0502030303020204" pitchFamily="34" charset="0"/>
            </a:endParaRPr>
          </a:p>
        </p:txBody>
      </p:sp>
      <p:sp>
        <p:nvSpPr>
          <p:cNvPr id="40" name="TextBox 39"/>
          <p:cNvSpPr txBox="1"/>
          <p:nvPr/>
        </p:nvSpPr>
        <p:spPr>
          <a:xfrm>
            <a:off x="51389" y="5627149"/>
            <a:ext cx="1265376" cy="704466"/>
          </a:xfrm>
          <a:prstGeom prst="rect">
            <a:avLst/>
          </a:prstGeom>
          <a:solidFill>
            <a:schemeClr val="bg2"/>
          </a:solidFill>
        </p:spPr>
        <p:txBody>
          <a:bodyPr wrap="square" lIns="36000" tIns="36000" rIns="36000" bIns="36000" rtlCol="0">
            <a:spAutoFit/>
          </a:bodyPr>
          <a:lstStyle/>
          <a:p>
            <a:r>
              <a:rPr lang="en-GB" dirty="0" smtClean="0">
                <a:solidFill>
                  <a:schemeClr val="tx2">
                    <a:lumMod val="75000"/>
                  </a:schemeClr>
                </a:solidFill>
                <a:latin typeface="Candara" panose="020E0502030303020204" pitchFamily="34" charset="0"/>
              </a:rPr>
              <a:t>Structure of RAN part of the slice instance to be defined by RAN </a:t>
            </a:r>
            <a:r>
              <a:rPr lang="en-GB" dirty="0" err="1" smtClean="0">
                <a:solidFill>
                  <a:schemeClr val="tx2">
                    <a:lumMod val="75000"/>
                  </a:schemeClr>
                </a:solidFill>
                <a:latin typeface="Candara" panose="020E0502030303020204" pitchFamily="34" charset="0"/>
              </a:rPr>
              <a:t>WGs</a:t>
            </a:r>
            <a:endParaRPr lang="en-GB" dirty="0">
              <a:solidFill>
                <a:schemeClr val="tx2">
                  <a:lumMod val="75000"/>
                </a:schemeClr>
              </a:solidFill>
              <a:latin typeface="Candara" panose="020E0502030303020204" pitchFamily="34" charset="0"/>
            </a:endParaRPr>
          </a:p>
        </p:txBody>
      </p:sp>
      <p:sp>
        <p:nvSpPr>
          <p:cNvPr id="49" name="TextBox 48"/>
          <p:cNvSpPr txBox="1"/>
          <p:nvPr/>
        </p:nvSpPr>
        <p:spPr>
          <a:xfrm>
            <a:off x="7060996" y="2718581"/>
            <a:ext cx="2021055" cy="688256"/>
          </a:xfrm>
          <a:prstGeom prst="rect">
            <a:avLst/>
          </a:prstGeom>
          <a:solidFill>
            <a:schemeClr val="bg2"/>
          </a:solidFill>
        </p:spPr>
        <p:txBody>
          <a:bodyPr wrap="square" lIns="36000" tIns="36000" rIns="36000" bIns="36000" rtlCol="0">
            <a:spAutoFit/>
          </a:bodyPr>
          <a:lstStyle/>
          <a:p>
            <a:r>
              <a:rPr lang="en-GB" dirty="0" smtClean="0">
                <a:solidFill>
                  <a:schemeClr val="tx2">
                    <a:lumMod val="75000"/>
                  </a:schemeClr>
                </a:solidFill>
                <a:latin typeface="Candara" panose="020E0502030303020204" pitchFamily="34" charset="0"/>
              </a:rPr>
              <a:t>Roaming slice instance is</a:t>
            </a:r>
          </a:p>
          <a:p>
            <a:r>
              <a:rPr lang="en-GB" dirty="0" smtClean="0">
                <a:solidFill>
                  <a:schemeClr val="tx2">
                    <a:lumMod val="75000"/>
                  </a:schemeClr>
                </a:solidFill>
                <a:latin typeface="Candara" panose="020E0502030303020204" pitchFamily="34" charset="0"/>
              </a:rPr>
              <a:t>a separate slice instance in</a:t>
            </a:r>
          </a:p>
          <a:p>
            <a:r>
              <a:rPr lang="en-GB" dirty="0" smtClean="0">
                <a:solidFill>
                  <a:schemeClr val="tx2">
                    <a:lumMod val="75000"/>
                  </a:schemeClr>
                </a:solidFill>
                <a:latin typeface="Candara" panose="020E0502030303020204" pitchFamily="34" charset="0"/>
              </a:rPr>
              <a:t>the </a:t>
            </a:r>
            <a:r>
              <a:rPr lang="en-GB" dirty="0" err="1" smtClean="0">
                <a:solidFill>
                  <a:schemeClr val="tx2">
                    <a:lumMod val="75000"/>
                  </a:schemeClr>
                </a:solidFill>
                <a:latin typeface="Candara" panose="020E0502030303020204" pitchFamily="34" charset="0"/>
              </a:rPr>
              <a:t>HPLMN</a:t>
            </a:r>
            <a:r>
              <a:rPr lang="en-GB" dirty="0" smtClean="0">
                <a:solidFill>
                  <a:schemeClr val="tx2">
                    <a:lumMod val="75000"/>
                  </a:schemeClr>
                </a:solidFill>
                <a:latin typeface="Candara" panose="020E0502030303020204" pitchFamily="34" charset="0"/>
              </a:rPr>
              <a:t>. Roaming slice instances only have "specific parts".</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GB" altLang="en-US" dirty="0" smtClean="0"/>
              <a:t>Network slice instance selection:</a:t>
            </a:r>
            <a:br>
              <a:rPr lang="en-GB" altLang="en-US" dirty="0" smtClean="0"/>
            </a:br>
            <a:r>
              <a:rPr lang="en-GB" altLang="en-US" dirty="0"/>
              <a:t>consideration on slice instances </a:t>
            </a:r>
            <a:r>
              <a:rPr lang="en-GB" altLang="en-US" dirty="0" smtClean="0"/>
              <a:t>(2)</a:t>
            </a:r>
          </a:p>
        </p:txBody>
      </p:sp>
      <p:sp>
        <p:nvSpPr>
          <p:cNvPr id="8195" name="Content Placeholder 2"/>
          <p:cNvSpPr>
            <a:spLocks noGrp="1"/>
          </p:cNvSpPr>
          <p:nvPr>
            <p:ph idx="1"/>
          </p:nvPr>
        </p:nvSpPr>
        <p:spPr>
          <a:xfrm>
            <a:off x="488950" y="1186632"/>
            <a:ext cx="8388350" cy="2454031"/>
          </a:xfrm>
        </p:spPr>
        <p:txBody>
          <a:bodyPr>
            <a:normAutofit fontScale="55000" lnSpcReduction="20000"/>
          </a:bodyPr>
          <a:lstStyle/>
          <a:p>
            <a:pPr>
              <a:defRPr/>
            </a:pPr>
            <a:r>
              <a:rPr lang="en-US" altLang="en-US" dirty="0" smtClean="0"/>
              <a:t>Service dimension</a:t>
            </a:r>
          </a:p>
          <a:p>
            <a:pPr lvl="1">
              <a:defRPr/>
            </a:pPr>
            <a:r>
              <a:rPr lang="en-US" altLang="en-US" dirty="0" smtClean="0"/>
              <a:t>Slice instances are grouped into sets of one or more slice instances: a set of Slice instances</a:t>
            </a:r>
          </a:p>
          <a:p>
            <a:pPr lvl="1">
              <a:defRPr/>
            </a:pPr>
            <a:r>
              <a:rPr lang="en-US" altLang="en-US" dirty="0" smtClean="0"/>
              <a:t>Each slice instance within the set supports one or more S-</a:t>
            </a:r>
            <a:r>
              <a:rPr lang="en-US" altLang="en-US" dirty="0" err="1" smtClean="0"/>
              <a:t>NSSAI</a:t>
            </a:r>
            <a:r>
              <a:rPr lang="en-US" altLang="en-US" dirty="0"/>
              <a:t> </a:t>
            </a:r>
            <a:r>
              <a:rPr lang="en-US" altLang="en-US" dirty="0" smtClean="0"/>
              <a:t>(there can be full or partial overlaps)</a:t>
            </a:r>
          </a:p>
          <a:p>
            <a:pPr lvl="1">
              <a:defRPr/>
            </a:pPr>
            <a:r>
              <a:rPr lang="en-US" altLang="en-US" dirty="0" smtClean="0"/>
              <a:t>Each UE is initially associated to one set of slice instances at registration.</a:t>
            </a:r>
          </a:p>
          <a:p>
            <a:pPr lvl="2">
              <a:defRPr/>
            </a:pPr>
            <a:r>
              <a:rPr lang="en-US" altLang="en-US" dirty="0" smtClean="0"/>
              <a:t>The individual slice instances represent the sum of the potential slice instances the UE can be connected to while registered.</a:t>
            </a:r>
          </a:p>
          <a:p>
            <a:pPr lvl="2">
              <a:defRPr/>
            </a:pPr>
            <a:r>
              <a:rPr lang="en-US" altLang="en-US" dirty="0" smtClean="0"/>
              <a:t>It does not mean that the UE will actually «use» each and every slice instance in the set.</a:t>
            </a:r>
          </a:p>
          <a:p>
            <a:pPr lvl="1">
              <a:defRPr/>
            </a:pPr>
            <a:r>
              <a:rPr lang="en-US" altLang="en-US" dirty="0" smtClean="0"/>
              <a:t>Each service (represented by an S-</a:t>
            </a:r>
            <a:r>
              <a:rPr lang="en-US" altLang="en-US" dirty="0" err="1" smtClean="0"/>
              <a:t>NSSAI</a:t>
            </a:r>
            <a:r>
              <a:rPr lang="en-US" altLang="en-US" dirty="0" smtClean="0"/>
              <a:t>) the UE uses is associated to one slice instance within the set. One slice instance can serve all or some of the services used by the UE. Some slice instances might never been used while the UE is registered.</a:t>
            </a:r>
          </a:p>
          <a:p>
            <a:pPr lvl="1">
              <a:defRPr/>
            </a:pPr>
            <a:r>
              <a:rPr lang="en-US" altLang="en-US" dirty="0" smtClean="0"/>
              <a:t>In roaming scenario, additionally, a roaming slice instance is associated to each home routed service the UE uses.</a:t>
            </a:r>
          </a:p>
          <a:p>
            <a:pPr lvl="2">
              <a:defRPr/>
            </a:pPr>
            <a:r>
              <a:rPr lang="en-US" altLang="en-US" dirty="0" smtClean="0"/>
              <a:t>Whether all these roaming slice instances belong to a set of slices is academic (as they are only "slice specific" parts – no common parts)</a:t>
            </a:r>
          </a:p>
        </p:txBody>
      </p:sp>
      <p:sp>
        <p:nvSpPr>
          <p:cNvPr id="4" name="Cube 3"/>
          <p:cNvSpPr/>
          <p:nvPr/>
        </p:nvSpPr>
        <p:spPr bwMode="auto">
          <a:xfrm>
            <a:off x="4661876" y="4007340"/>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5" name="Cube 4"/>
          <p:cNvSpPr/>
          <p:nvPr/>
        </p:nvSpPr>
        <p:spPr bwMode="auto">
          <a:xfrm>
            <a:off x="4849445" y="4194909"/>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 name="Cube 5"/>
          <p:cNvSpPr/>
          <p:nvPr/>
        </p:nvSpPr>
        <p:spPr bwMode="auto">
          <a:xfrm>
            <a:off x="4607166" y="4273062"/>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7" name="Cube 6"/>
          <p:cNvSpPr/>
          <p:nvPr/>
        </p:nvSpPr>
        <p:spPr bwMode="auto">
          <a:xfrm>
            <a:off x="3381295" y="5121032"/>
            <a:ext cx="187569" cy="187569"/>
          </a:xfrm>
          <a:prstGeom prst="cube">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8" name="Cube 7"/>
          <p:cNvSpPr/>
          <p:nvPr/>
        </p:nvSpPr>
        <p:spPr bwMode="auto">
          <a:xfrm>
            <a:off x="3136149" y="5007706"/>
            <a:ext cx="187569" cy="187569"/>
          </a:xfrm>
          <a:prstGeom prst="cube">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9" name="Cube 8"/>
          <p:cNvSpPr/>
          <p:nvPr/>
        </p:nvSpPr>
        <p:spPr bwMode="auto">
          <a:xfrm>
            <a:off x="3402785" y="4861168"/>
            <a:ext cx="187569" cy="187569"/>
          </a:xfrm>
          <a:prstGeom prst="cube">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0" name="Cube 9"/>
          <p:cNvSpPr/>
          <p:nvPr/>
        </p:nvSpPr>
        <p:spPr bwMode="auto">
          <a:xfrm>
            <a:off x="4661876" y="4730265"/>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1" name="Cube 10"/>
          <p:cNvSpPr/>
          <p:nvPr/>
        </p:nvSpPr>
        <p:spPr bwMode="auto">
          <a:xfrm>
            <a:off x="4849445" y="4917834"/>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2" name="Cube 11"/>
          <p:cNvSpPr/>
          <p:nvPr/>
        </p:nvSpPr>
        <p:spPr bwMode="auto">
          <a:xfrm>
            <a:off x="4607166" y="4995987"/>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3" name="Cube 12"/>
          <p:cNvSpPr/>
          <p:nvPr/>
        </p:nvSpPr>
        <p:spPr bwMode="auto">
          <a:xfrm>
            <a:off x="4661876" y="5453190"/>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4" name="Cube 13"/>
          <p:cNvSpPr/>
          <p:nvPr/>
        </p:nvSpPr>
        <p:spPr bwMode="auto">
          <a:xfrm>
            <a:off x="4849445" y="5640759"/>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5" name="Cube 14"/>
          <p:cNvSpPr/>
          <p:nvPr/>
        </p:nvSpPr>
        <p:spPr bwMode="auto">
          <a:xfrm>
            <a:off x="4607166" y="5718912"/>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0019" y="4575266"/>
            <a:ext cx="549518" cy="754832"/>
          </a:xfrm>
          <a:prstGeom prst="rect">
            <a:avLst/>
          </a:prstGeom>
        </p:spPr>
      </p:pic>
      <p:sp>
        <p:nvSpPr>
          <p:cNvPr id="17" name="Cube 16"/>
          <p:cNvSpPr/>
          <p:nvPr/>
        </p:nvSpPr>
        <p:spPr bwMode="auto">
          <a:xfrm>
            <a:off x="6922108" y="4007340"/>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8" name="Cube 17"/>
          <p:cNvSpPr/>
          <p:nvPr/>
        </p:nvSpPr>
        <p:spPr bwMode="auto">
          <a:xfrm>
            <a:off x="7109677" y="4194909"/>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9" name="Cube 18"/>
          <p:cNvSpPr/>
          <p:nvPr/>
        </p:nvSpPr>
        <p:spPr bwMode="auto">
          <a:xfrm>
            <a:off x="6867398" y="4273062"/>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0" name="Cube 19"/>
          <p:cNvSpPr/>
          <p:nvPr/>
        </p:nvSpPr>
        <p:spPr bwMode="auto">
          <a:xfrm>
            <a:off x="6918446" y="4730265"/>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1" name="Cube 20"/>
          <p:cNvSpPr/>
          <p:nvPr/>
        </p:nvSpPr>
        <p:spPr bwMode="auto">
          <a:xfrm>
            <a:off x="7106015" y="4917834"/>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2" name="Cube 21"/>
          <p:cNvSpPr/>
          <p:nvPr/>
        </p:nvSpPr>
        <p:spPr bwMode="auto">
          <a:xfrm>
            <a:off x="6863736" y="4995987"/>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3" name="Cube 22"/>
          <p:cNvSpPr/>
          <p:nvPr/>
        </p:nvSpPr>
        <p:spPr bwMode="auto">
          <a:xfrm>
            <a:off x="6918445" y="5453195"/>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4" name="Cube 23"/>
          <p:cNvSpPr/>
          <p:nvPr/>
        </p:nvSpPr>
        <p:spPr bwMode="auto">
          <a:xfrm>
            <a:off x="7106014" y="5640764"/>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5" name="Cube 24"/>
          <p:cNvSpPr/>
          <p:nvPr/>
        </p:nvSpPr>
        <p:spPr bwMode="auto">
          <a:xfrm>
            <a:off x="6863735" y="5718917"/>
            <a:ext cx="187569" cy="187569"/>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 name="Oval 1"/>
          <p:cNvSpPr/>
          <p:nvPr/>
        </p:nvSpPr>
        <p:spPr bwMode="auto">
          <a:xfrm>
            <a:off x="1141046" y="4460631"/>
            <a:ext cx="4220308" cy="992559"/>
          </a:xfrm>
          <a:prstGeom prst="ellipse">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7" name="Oval 26"/>
          <p:cNvSpPr/>
          <p:nvPr/>
        </p:nvSpPr>
        <p:spPr bwMode="auto">
          <a:xfrm>
            <a:off x="961266" y="3879680"/>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2857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8" name="Oval 26"/>
          <p:cNvSpPr/>
          <p:nvPr/>
        </p:nvSpPr>
        <p:spPr bwMode="auto">
          <a:xfrm flipV="1">
            <a:off x="906556" y="4322569"/>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28575" cap="flat" cmpd="sng" algn="ctr">
            <a:solidFill>
              <a:schemeClr val="accent5"/>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 name="Oval 2"/>
          <p:cNvSpPr/>
          <p:nvPr/>
        </p:nvSpPr>
        <p:spPr bwMode="auto">
          <a:xfrm>
            <a:off x="6632140" y="3879680"/>
            <a:ext cx="838328" cy="695586"/>
          </a:xfrm>
          <a:prstGeom prst="ellipse">
            <a:avLst/>
          </a:prstGeom>
          <a:noFill/>
          <a:ln w="28575" cap="flat" cmpd="sng" algn="ctr">
            <a:solidFill>
              <a:schemeClr val="accent5"/>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0" name="Oval 29"/>
          <p:cNvSpPr/>
          <p:nvPr/>
        </p:nvSpPr>
        <p:spPr bwMode="auto">
          <a:xfrm>
            <a:off x="6625491" y="4641015"/>
            <a:ext cx="838328" cy="695586"/>
          </a:xfrm>
          <a:prstGeom prst="ellipse">
            <a:avLst/>
          </a:prstGeom>
          <a:noFill/>
          <a:ln w="28575" cap="flat" cmpd="sng" algn="ctr">
            <a:solidFill>
              <a:schemeClr val="accent6"/>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1" name="Oval 30"/>
          <p:cNvSpPr/>
          <p:nvPr/>
        </p:nvSpPr>
        <p:spPr bwMode="auto">
          <a:xfrm>
            <a:off x="6624574" y="5381000"/>
            <a:ext cx="838328" cy="695586"/>
          </a:xfrm>
          <a:prstGeom prst="ellipse">
            <a:avLst/>
          </a:prstGeom>
          <a:noFill/>
          <a:ln w="2857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6" name="TextBox 25"/>
          <p:cNvSpPr txBox="1"/>
          <p:nvPr/>
        </p:nvSpPr>
        <p:spPr>
          <a:xfrm>
            <a:off x="5442453" y="3853071"/>
            <a:ext cx="702436" cy="253916"/>
          </a:xfrm>
          <a:prstGeom prst="rect">
            <a:avLst/>
          </a:prstGeom>
          <a:noFill/>
        </p:spPr>
        <p:txBody>
          <a:bodyPr wrap="none" rtlCol="0">
            <a:spAutoFit/>
          </a:bodyPr>
          <a:lstStyle/>
          <a:p>
            <a:r>
              <a:rPr lang="en-GB" sz="1050" b="1" dirty="0" err="1" smtClean="0">
                <a:solidFill>
                  <a:schemeClr val="accent3">
                    <a:lumMod val="50000"/>
                  </a:schemeClr>
                </a:solidFill>
                <a:latin typeface="Candara" panose="020E0502030303020204" pitchFamily="34" charset="0"/>
              </a:rPr>
              <a:t>S1</a:t>
            </a:r>
            <a:r>
              <a:rPr lang="en-GB" sz="1050" b="1" dirty="0" smtClean="0">
                <a:solidFill>
                  <a:schemeClr val="accent3">
                    <a:lumMod val="50000"/>
                  </a:schemeClr>
                </a:solidFill>
                <a:latin typeface="Candara" panose="020E0502030303020204" pitchFamily="34" charset="0"/>
              </a:rPr>
              <a:t>, </a:t>
            </a:r>
            <a:r>
              <a:rPr lang="en-GB" sz="1050" b="1" dirty="0" err="1" smtClean="0">
                <a:solidFill>
                  <a:schemeClr val="accent3">
                    <a:lumMod val="50000"/>
                  </a:schemeClr>
                </a:solidFill>
                <a:latin typeface="Candara" panose="020E0502030303020204" pitchFamily="34" charset="0"/>
              </a:rPr>
              <a:t>S3</a:t>
            </a:r>
            <a:r>
              <a:rPr lang="en-GB" sz="1050" b="1" dirty="0" smtClean="0">
                <a:solidFill>
                  <a:schemeClr val="accent3">
                    <a:lumMod val="50000"/>
                  </a:schemeClr>
                </a:solidFill>
                <a:latin typeface="Candara" panose="020E0502030303020204" pitchFamily="34" charset="0"/>
              </a:rPr>
              <a:t>, </a:t>
            </a:r>
            <a:r>
              <a:rPr lang="en-GB" sz="1050" b="1" dirty="0" err="1" smtClean="0">
                <a:solidFill>
                  <a:schemeClr val="accent3">
                    <a:lumMod val="50000"/>
                  </a:schemeClr>
                </a:solidFill>
                <a:latin typeface="Candara" panose="020E0502030303020204" pitchFamily="34" charset="0"/>
              </a:rPr>
              <a:t>S4</a:t>
            </a:r>
            <a:endParaRPr lang="en-GB" sz="1050" b="1" dirty="0">
              <a:solidFill>
                <a:schemeClr val="accent3">
                  <a:lumMod val="50000"/>
                </a:schemeClr>
              </a:solidFill>
              <a:latin typeface="Candara" panose="020E0502030303020204" pitchFamily="34" charset="0"/>
            </a:endParaRPr>
          </a:p>
        </p:txBody>
      </p:sp>
      <p:sp>
        <p:nvSpPr>
          <p:cNvPr id="33" name="TextBox 32"/>
          <p:cNvSpPr txBox="1"/>
          <p:nvPr/>
        </p:nvSpPr>
        <p:spPr>
          <a:xfrm>
            <a:off x="5432604" y="4731073"/>
            <a:ext cx="713657" cy="253916"/>
          </a:xfrm>
          <a:prstGeom prst="rect">
            <a:avLst/>
          </a:prstGeom>
          <a:noFill/>
        </p:spPr>
        <p:txBody>
          <a:bodyPr wrap="none" rtlCol="0">
            <a:spAutoFit/>
          </a:bodyPr>
          <a:lstStyle/>
          <a:p>
            <a:r>
              <a:rPr lang="en-GB" sz="1050" b="1" dirty="0" smtClean="0">
                <a:solidFill>
                  <a:schemeClr val="accent2">
                    <a:lumMod val="75000"/>
                  </a:schemeClr>
                </a:solidFill>
                <a:latin typeface="Candara" panose="020E0502030303020204" pitchFamily="34" charset="0"/>
              </a:rPr>
              <a:t>S2, </a:t>
            </a:r>
            <a:r>
              <a:rPr lang="en-GB" sz="1050" b="1" dirty="0" err="1" smtClean="0">
                <a:solidFill>
                  <a:schemeClr val="accent2">
                    <a:lumMod val="75000"/>
                  </a:schemeClr>
                </a:solidFill>
                <a:latin typeface="Candara" panose="020E0502030303020204" pitchFamily="34" charset="0"/>
              </a:rPr>
              <a:t>S3</a:t>
            </a:r>
            <a:r>
              <a:rPr lang="en-GB" sz="1050" b="1" dirty="0" smtClean="0">
                <a:solidFill>
                  <a:schemeClr val="accent2">
                    <a:lumMod val="75000"/>
                  </a:schemeClr>
                </a:solidFill>
                <a:latin typeface="Candara" panose="020E0502030303020204" pitchFamily="34" charset="0"/>
              </a:rPr>
              <a:t>, </a:t>
            </a:r>
            <a:r>
              <a:rPr lang="en-GB" sz="1050" b="1" dirty="0" err="1" smtClean="0">
                <a:solidFill>
                  <a:schemeClr val="accent2">
                    <a:lumMod val="75000"/>
                  </a:schemeClr>
                </a:solidFill>
                <a:latin typeface="Candara" panose="020E0502030303020204" pitchFamily="34" charset="0"/>
              </a:rPr>
              <a:t>S5</a:t>
            </a:r>
            <a:endParaRPr lang="en-GB" sz="1050" b="1" dirty="0">
              <a:solidFill>
                <a:schemeClr val="accent2">
                  <a:lumMod val="75000"/>
                </a:schemeClr>
              </a:solidFill>
              <a:latin typeface="Candara" panose="020E0502030303020204" pitchFamily="34" charset="0"/>
            </a:endParaRPr>
          </a:p>
        </p:txBody>
      </p:sp>
      <p:sp>
        <p:nvSpPr>
          <p:cNvPr id="34" name="TextBox 33"/>
          <p:cNvSpPr txBox="1"/>
          <p:nvPr/>
        </p:nvSpPr>
        <p:spPr>
          <a:xfrm>
            <a:off x="5418046" y="5640759"/>
            <a:ext cx="325730" cy="253916"/>
          </a:xfrm>
          <a:prstGeom prst="rect">
            <a:avLst/>
          </a:prstGeom>
          <a:noFill/>
        </p:spPr>
        <p:txBody>
          <a:bodyPr wrap="none" rtlCol="0">
            <a:spAutoFit/>
          </a:bodyPr>
          <a:lstStyle/>
          <a:p>
            <a:r>
              <a:rPr lang="en-GB" sz="1050" b="1" dirty="0" err="1" smtClean="0">
                <a:solidFill>
                  <a:schemeClr val="accent5">
                    <a:lumMod val="75000"/>
                  </a:schemeClr>
                </a:solidFill>
                <a:latin typeface="Candara" panose="020E0502030303020204" pitchFamily="34" charset="0"/>
              </a:rPr>
              <a:t>S6</a:t>
            </a:r>
            <a:endParaRPr lang="en-GB" sz="1050" b="1" dirty="0">
              <a:solidFill>
                <a:schemeClr val="accent5">
                  <a:lumMod val="75000"/>
                </a:schemeClr>
              </a:solidFill>
              <a:latin typeface="Candara" panose="020E0502030303020204" pitchFamily="34" charset="0"/>
            </a:endParaRPr>
          </a:p>
        </p:txBody>
      </p:sp>
      <p:sp>
        <p:nvSpPr>
          <p:cNvPr id="35" name="TextBox 34"/>
          <p:cNvSpPr txBox="1"/>
          <p:nvPr/>
        </p:nvSpPr>
        <p:spPr>
          <a:xfrm>
            <a:off x="7484815" y="4086917"/>
            <a:ext cx="497252" cy="253916"/>
          </a:xfrm>
          <a:prstGeom prst="rect">
            <a:avLst/>
          </a:prstGeom>
          <a:noFill/>
        </p:spPr>
        <p:txBody>
          <a:bodyPr wrap="none" rtlCol="0">
            <a:spAutoFit/>
          </a:bodyPr>
          <a:lstStyle/>
          <a:p>
            <a:r>
              <a:rPr lang="en-GB" sz="1050" b="1" dirty="0" err="1" smtClean="0">
                <a:solidFill>
                  <a:schemeClr val="accent5">
                    <a:lumMod val="75000"/>
                  </a:schemeClr>
                </a:solidFill>
                <a:latin typeface="Candara" panose="020E0502030303020204" pitchFamily="34" charset="0"/>
              </a:rPr>
              <a:t>S1</a:t>
            </a:r>
            <a:r>
              <a:rPr lang="en-GB" sz="1050" b="1" dirty="0" smtClean="0">
                <a:solidFill>
                  <a:schemeClr val="accent5">
                    <a:lumMod val="75000"/>
                  </a:schemeClr>
                </a:solidFill>
                <a:latin typeface="Candara" panose="020E0502030303020204" pitchFamily="34" charset="0"/>
              </a:rPr>
              <a:t>, </a:t>
            </a:r>
            <a:r>
              <a:rPr lang="en-GB" sz="1050" b="1" dirty="0" err="1" smtClean="0">
                <a:solidFill>
                  <a:schemeClr val="accent5">
                    <a:lumMod val="75000"/>
                  </a:schemeClr>
                </a:solidFill>
                <a:latin typeface="Candara" panose="020E0502030303020204" pitchFamily="34" charset="0"/>
              </a:rPr>
              <a:t>S3</a:t>
            </a:r>
            <a:endParaRPr lang="en-GB" sz="1050" b="1" dirty="0">
              <a:solidFill>
                <a:schemeClr val="accent5">
                  <a:lumMod val="75000"/>
                </a:schemeClr>
              </a:solidFill>
              <a:latin typeface="Candara" panose="020E0502030303020204" pitchFamily="34" charset="0"/>
            </a:endParaRPr>
          </a:p>
        </p:txBody>
      </p:sp>
      <p:sp>
        <p:nvSpPr>
          <p:cNvPr id="36" name="TextBox 35"/>
          <p:cNvSpPr txBox="1"/>
          <p:nvPr/>
        </p:nvSpPr>
        <p:spPr>
          <a:xfrm>
            <a:off x="7518529" y="4790876"/>
            <a:ext cx="721672" cy="253916"/>
          </a:xfrm>
          <a:prstGeom prst="rect">
            <a:avLst/>
          </a:prstGeom>
          <a:noFill/>
        </p:spPr>
        <p:txBody>
          <a:bodyPr wrap="none" rtlCol="0">
            <a:spAutoFit/>
          </a:bodyPr>
          <a:lstStyle/>
          <a:p>
            <a:r>
              <a:rPr lang="en-GB" sz="1050" b="1" dirty="0" smtClean="0">
                <a:solidFill>
                  <a:schemeClr val="accent6">
                    <a:lumMod val="75000"/>
                  </a:schemeClr>
                </a:solidFill>
                <a:latin typeface="Candara" panose="020E0502030303020204" pitchFamily="34" charset="0"/>
              </a:rPr>
              <a:t>S2, </a:t>
            </a:r>
            <a:r>
              <a:rPr lang="en-GB" sz="1050" b="1" dirty="0" err="1" smtClean="0">
                <a:solidFill>
                  <a:schemeClr val="accent6">
                    <a:lumMod val="75000"/>
                  </a:schemeClr>
                </a:solidFill>
                <a:latin typeface="Candara" panose="020E0502030303020204" pitchFamily="34" charset="0"/>
              </a:rPr>
              <a:t>S4</a:t>
            </a:r>
            <a:r>
              <a:rPr lang="en-GB" sz="1050" b="1" dirty="0" smtClean="0">
                <a:solidFill>
                  <a:schemeClr val="accent6">
                    <a:lumMod val="75000"/>
                  </a:schemeClr>
                </a:solidFill>
                <a:latin typeface="Candara" panose="020E0502030303020204" pitchFamily="34" charset="0"/>
              </a:rPr>
              <a:t>, </a:t>
            </a:r>
            <a:r>
              <a:rPr lang="en-GB" sz="1050" b="1" dirty="0" err="1" smtClean="0">
                <a:solidFill>
                  <a:schemeClr val="accent6">
                    <a:lumMod val="75000"/>
                  </a:schemeClr>
                </a:solidFill>
                <a:latin typeface="Candara" panose="020E0502030303020204" pitchFamily="34" charset="0"/>
              </a:rPr>
              <a:t>S5</a:t>
            </a:r>
            <a:endParaRPr lang="en-GB" sz="1050" b="1" dirty="0">
              <a:solidFill>
                <a:schemeClr val="accent6">
                  <a:lumMod val="75000"/>
                </a:schemeClr>
              </a:solidFill>
              <a:latin typeface="Candara" panose="020E0502030303020204" pitchFamily="34" charset="0"/>
            </a:endParaRPr>
          </a:p>
        </p:txBody>
      </p:sp>
      <p:sp>
        <p:nvSpPr>
          <p:cNvPr id="37" name="TextBox 36"/>
          <p:cNvSpPr txBox="1"/>
          <p:nvPr/>
        </p:nvSpPr>
        <p:spPr>
          <a:xfrm>
            <a:off x="7587454" y="5640759"/>
            <a:ext cx="325730" cy="253916"/>
          </a:xfrm>
          <a:prstGeom prst="rect">
            <a:avLst/>
          </a:prstGeom>
          <a:noFill/>
        </p:spPr>
        <p:txBody>
          <a:bodyPr wrap="none" rtlCol="0">
            <a:spAutoFit/>
          </a:bodyPr>
          <a:lstStyle/>
          <a:p>
            <a:r>
              <a:rPr lang="en-GB" sz="1050" b="1" dirty="0" err="1" smtClean="0">
                <a:solidFill>
                  <a:schemeClr val="tx2">
                    <a:lumMod val="75000"/>
                  </a:schemeClr>
                </a:solidFill>
                <a:latin typeface="Candara" panose="020E0502030303020204" pitchFamily="34" charset="0"/>
              </a:rPr>
              <a:t>S6</a:t>
            </a:r>
            <a:endParaRPr lang="en-GB" sz="1050" b="1" dirty="0">
              <a:solidFill>
                <a:schemeClr val="tx2">
                  <a:lumMod val="75000"/>
                </a:schemeClr>
              </a:solidFill>
              <a:latin typeface="Candara" panose="020E0502030303020204" pitchFamily="34" charset="0"/>
            </a:endParaRPr>
          </a:p>
        </p:txBody>
      </p:sp>
      <p:sp>
        <p:nvSpPr>
          <p:cNvPr id="38" name="TextBox 37"/>
          <p:cNvSpPr txBox="1"/>
          <p:nvPr/>
        </p:nvSpPr>
        <p:spPr>
          <a:xfrm>
            <a:off x="6688009" y="6132631"/>
            <a:ext cx="1798890" cy="253916"/>
          </a:xfrm>
          <a:prstGeom prst="rect">
            <a:avLst/>
          </a:prstGeom>
          <a:solidFill>
            <a:schemeClr val="bg2"/>
          </a:solidFill>
        </p:spPr>
        <p:txBody>
          <a:bodyPr wrap="none" rtlCol="0">
            <a:spAutoFit/>
          </a:bodyPr>
          <a:lstStyle/>
          <a:p>
            <a:r>
              <a:rPr lang="en-GB" sz="1050" b="1" dirty="0" err="1" smtClean="0">
                <a:solidFill>
                  <a:schemeClr val="bg2">
                    <a:lumMod val="10000"/>
                  </a:schemeClr>
                </a:solidFill>
                <a:latin typeface="Candara" panose="020E0502030303020204" pitchFamily="34" charset="0"/>
              </a:rPr>
              <a:t>HPLMN</a:t>
            </a:r>
            <a:r>
              <a:rPr lang="en-GB" sz="1050" b="1" dirty="0" smtClean="0">
                <a:solidFill>
                  <a:schemeClr val="bg2">
                    <a:lumMod val="10000"/>
                  </a:schemeClr>
                </a:solidFill>
                <a:latin typeface="Candara" panose="020E0502030303020204" pitchFamily="34" charset="0"/>
              </a:rPr>
              <a:t> (in case of roaming)</a:t>
            </a:r>
            <a:endParaRPr lang="en-GB" sz="1050" b="1" dirty="0">
              <a:solidFill>
                <a:schemeClr val="bg2">
                  <a:lumMod val="10000"/>
                </a:schemeClr>
              </a:solidFill>
              <a:latin typeface="Candara" panose="020E0502030303020204" pitchFamily="34" charset="0"/>
            </a:endParaRPr>
          </a:p>
        </p:txBody>
      </p:sp>
      <p:sp>
        <p:nvSpPr>
          <p:cNvPr id="39" name="Cube 38"/>
          <p:cNvSpPr/>
          <p:nvPr/>
        </p:nvSpPr>
        <p:spPr bwMode="auto">
          <a:xfrm>
            <a:off x="2952466" y="4799900"/>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40" name="Cube 39"/>
          <p:cNvSpPr/>
          <p:nvPr/>
        </p:nvSpPr>
        <p:spPr bwMode="auto">
          <a:xfrm>
            <a:off x="2707320" y="4686574"/>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41" name="Cube 40"/>
          <p:cNvSpPr/>
          <p:nvPr/>
        </p:nvSpPr>
        <p:spPr bwMode="auto">
          <a:xfrm>
            <a:off x="2973956" y="4540036"/>
            <a:ext cx="187569" cy="187569"/>
          </a:xfrm>
          <a:prstGeom prst="cub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42" name="TextBox 41"/>
          <p:cNvSpPr txBox="1"/>
          <p:nvPr/>
        </p:nvSpPr>
        <p:spPr>
          <a:xfrm>
            <a:off x="5388615" y="3602624"/>
            <a:ext cx="2598788" cy="230832"/>
          </a:xfrm>
          <a:prstGeom prst="rect">
            <a:avLst/>
          </a:prstGeom>
          <a:solidFill>
            <a:schemeClr val="bg2"/>
          </a:solidFill>
        </p:spPr>
        <p:txBody>
          <a:bodyPr wrap="none" rtlCol="0">
            <a:spAutoFit/>
          </a:bodyPr>
          <a:lstStyle/>
          <a:p>
            <a:r>
              <a:rPr lang="en-GB" sz="900" dirty="0" smtClean="0">
                <a:solidFill>
                  <a:schemeClr val="bg2">
                    <a:lumMod val="10000"/>
                  </a:schemeClr>
                </a:solidFill>
                <a:latin typeface="Candara" panose="020E0502030303020204" pitchFamily="34" charset="0"/>
              </a:rPr>
              <a:t>S-</a:t>
            </a:r>
            <a:r>
              <a:rPr lang="en-GB" sz="900" dirty="0" err="1" smtClean="0">
                <a:solidFill>
                  <a:schemeClr val="bg2">
                    <a:lumMod val="10000"/>
                  </a:schemeClr>
                </a:solidFill>
                <a:latin typeface="Candara" panose="020E0502030303020204" pitchFamily="34" charset="0"/>
              </a:rPr>
              <a:t>NSSAIs</a:t>
            </a:r>
            <a:r>
              <a:rPr lang="en-GB" sz="900" dirty="0" smtClean="0">
                <a:solidFill>
                  <a:schemeClr val="bg2">
                    <a:lumMod val="10000"/>
                  </a:schemeClr>
                </a:solidFill>
                <a:latin typeface="Candara" panose="020E0502030303020204" pitchFamily="34" charset="0"/>
              </a:rPr>
              <a:t> supported by the network slice instance</a:t>
            </a:r>
            <a:endParaRPr lang="en-GB" sz="900" dirty="0">
              <a:solidFill>
                <a:schemeClr val="bg2">
                  <a:lumMod val="10000"/>
                </a:schemeClr>
              </a:solidFill>
              <a:latin typeface="Candara" panose="020E0502030303020204" pitchFamily="34" charset="0"/>
            </a:endParaRPr>
          </a:p>
        </p:txBody>
      </p:sp>
      <p:sp>
        <p:nvSpPr>
          <p:cNvPr id="43" name="Freeform 42"/>
          <p:cNvSpPr/>
          <p:nvPr/>
        </p:nvSpPr>
        <p:spPr bwMode="auto">
          <a:xfrm>
            <a:off x="6150708" y="3892062"/>
            <a:ext cx="296984" cy="321117"/>
          </a:xfrm>
          <a:custGeom>
            <a:avLst/>
            <a:gdLst>
              <a:gd name="connsiteX0" fmla="*/ 296984 w 296984"/>
              <a:gd name="connsiteY0" fmla="*/ 0 h 321117"/>
              <a:gd name="connsiteX1" fmla="*/ 242277 w 296984"/>
              <a:gd name="connsiteY1" fmla="*/ 296984 h 321117"/>
              <a:gd name="connsiteX2" fmla="*/ 0 w 296984"/>
              <a:gd name="connsiteY2" fmla="*/ 304800 h 321117"/>
            </a:gdLst>
            <a:ahLst/>
            <a:cxnLst>
              <a:cxn ang="0">
                <a:pos x="connsiteX0" y="connsiteY0"/>
              </a:cxn>
              <a:cxn ang="0">
                <a:pos x="connsiteX1" y="connsiteY1"/>
              </a:cxn>
              <a:cxn ang="0">
                <a:pos x="connsiteX2" y="connsiteY2"/>
              </a:cxn>
            </a:cxnLst>
            <a:rect l="l" t="t" r="r" b="b"/>
            <a:pathLst>
              <a:path w="296984" h="321117">
                <a:moveTo>
                  <a:pt x="296984" y="0"/>
                </a:moveTo>
                <a:cubicBezTo>
                  <a:pt x="294379" y="123092"/>
                  <a:pt x="291774" y="246184"/>
                  <a:pt x="242277" y="296984"/>
                </a:cubicBezTo>
                <a:cubicBezTo>
                  <a:pt x="192780" y="347784"/>
                  <a:pt x="49498" y="302195"/>
                  <a:pt x="0" y="304800"/>
                </a:cubicBezTo>
              </a:path>
            </a:pathLst>
          </a:custGeom>
          <a:no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46" name="Freeform 45"/>
          <p:cNvSpPr/>
          <p:nvPr/>
        </p:nvSpPr>
        <p:spPr bwMode="auto">
          <a:xfrm>
            <a:off x="6172273" y="3918095"/>
            <a:ext cx="296984" cy="999739"/>
          </a:xfrm>
          <a:custGeom>
            <a:avLst/>
            <a:gdLst>
              <a:gd name="connsiteX0" fmla="*/ 296984 w 296984"/>
              <a:gd name="connsiteY0" fmla="*/ 0 h 321117"/>
              <a:gd name="connsiteX1" fmla="*/ 242277 w 296984"/>
              <a:gd name="connsiteY1" fmla="*/ 296984 h 321117"/>
              <a:gd name="connsiteX2" fmla="*/ 0 w 296984"/>
              <a:gd name="connsiteY2" fmla="*/ 304800 h 321117"/>
            </a:gdLst>
            <a:ahLst/>
            <a:cxnLst>
              <a:cxn ang="0">
                <a:pos x="connsiteX0" y="connsiteY0"/>
              </a:cxn>
              <a:cxn ang="0">
                <a:pos x="connsiteX1" y="connsiteY1"/>
              </a:cxn>
              <a:cxn ang="0">
                <a:pos x="connsiteX2" y="connsiteY2"/>
              </a:cxn>
            </a:cxnLst>
            <a:rect l="l" t="t" r="r" b="b"/>
            <a:pathLst>
              <a:path w="296984" h="321117">
                <a:moveTo>
                  <a:pt x="296984" y="0"/>
                </a:moveTo>
                <a:cubicBezTo>
                  <a:pt x="294379" y="123092"/>
                  <a:pt x="291774" y="246184"/>
                  <a:pt x="242277" y="296984"/>
                </a:cubicBezTo>
                <a:cubicBezTo>
                  <a:pt x="192780" y="347784"/>
                  <a:pt x="49498" y="302195"/>
                  <a:pt x="0" y="304800"/>
                </a:cubicBezTo>
              </a:path>
            </a:pathLst>
          </a:custGeom>
          <a:no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47" name="Freeform 46"/>
          <p:cNvSpPr/>
          <p:nvPr/>
        </p:nvSpPr>
        <p:spPr bwMode="auto">
          <a:xfrm>
            <a:off x="6199030" y="3966740"/>
            <a:ext cx="296984" cy="1929810"/>
          </a:xfrm>
          <a:custGeom>
            <a:avLst/>
            <a:gdLst>
              <a:gd name="connsiteX0" fmla="*/ 296984 w 296984"/>
              <a:gd name="connsiteY0" fmla="*/ 0 h 321117"/>
              <a:gd name="connsiteX1" fmla="*/ 242277 w 296984"/>
              <a:gd name="connsiteY1" fmla="*/ 296984 h 321117"/>
              <a:gd name="connsiteX2" fmla="*/ 0 w 296984"/>
              <a:gd name="connsiteY2" fmla="*/ 304800 h 321117"/>
            </a:gdLst>
            <a:ahLst/>
            <a:cxnLst>
              <a:cxn ang="0">
                <a:pos x="connsiteX0" y="connsiteY0"/>
              </a:cxn>
              <a:cxn ang="0">
                <a:pos x="connsiteX1" y="connsiteY1"/>
              </a:cxn>
              <a:cxn ang="0">
                <a:pos x="connsiteX2" y="connsiteY2"/>
              </a:cxn>
            </a:cxnLst>
            <a:rect l="l" t="t" r="r" b="b"/>
            <a:pathLst>
              <a:path w="296984" h="321117">
                <a:moveTo>
                  <a:pt x="296984" y="0"/>
                </a:moveTo>
                <a:cubicBezTo>
                  <a:pt x="294379" y="123092"/>
                  <a:pt x="291774" y="246184"/>
                  <a:pt x="242277" y="296984"/>
                </a:cubicBezTo>
                <a:cubicBezTo>
                  <a:pt x="192780" y="347784"/>
                  <a:pt x="49498" y="302195"/>
                  <a:pt x="0" y="304800"/>
                </a:cubicBezTo>
              </a:path>
            </a:pathLst>
          </a:custGeom>
          <a:no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nvGrpSpPr>
          <p:cNvPr id="44" name="Group 43"/>
          <p:cNvGrpSpPr/>
          <p:nvPr/>
        </p:nvGrpSpPr>
        <p:grpSpPr>
          <a:xfrm>
            <a:off x="334411" y="3728221"/>
            <a:ext cx="572145" cy="281402"/>
            <a:chOff x="-1553864" y="3825585"/>
            <a:chExt cx="4454798" cy="2191033"/>
          </a:xfrm>
        </p:grpSpPr>
        <p:sp>
          <p:nvSpPr>
            <p:cNvPr id="48" name="Oval 47"/>
            <p:cNvSpPr/>
            <p:nvPr/>
          </p:nvSpPr>
          <p:spPr bwMode="auto">
            <a:xfrm>
              <a:off x="-1319374" y="4406536"/>
              <a:ext cx="4220308" cy="992559"/>
            </a:xfrm>
            <a:prstGeom prst="ellipse">
              <a:avLst/>
            </a:prstGeom>
            <a:noFill/>
            <a:ln w="9525" cap="flat" cmpd="sng" algn="ctr">
              <a:solidFill>
                <a:schemeClr val="accent6">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49"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6">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50"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6">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grpSp>
        <p:nvGrpSpPr>
          <p:cNvPr id="52" name="Group 51"/>
          <p:cNvGrpSpPr/>
          <p:nvPr/>
        </p:nvGrpSpPr>
        <p:grpSpPr>
          <a:xfrm>
            <a:off x="95637" y="4319930"/>
            <a:ext cx="572145" cy="281402"/>
            <a:chOff x="-1553864" y="3825585"/>
            <a:chExt cx="4454798" cy="2191033"/>
          </a:xfrm>
        </p:grpSpPr>
        <p:sp>
          <p:nvSpPr>
            <p:cNvPr id="53" name="Oval 52"/>
            <p:cNvSpPr/>
            <p:nvPr/>
          </p:nvSpPr>
          <p:spPr bwMode="auto">
            <a:xfrm>
              <a:off x="-1319374" y="4406536"/>
              <a:ext cx="4220308" cy="992559"/>
            </a:xfrm>
            <a:prstGeom prst="ellipse">
              <a:avLst/>
            </a:prstGeom>
            <a:no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54"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55"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grpSp>
        <p:nvGrpSpPr>
          <p:cNvPr id="56" name="Group 55"/>
          <p:cNvGrpSpPr/>
          <p:nvPr/>
        </p:nvGrpSpPr>
        <p:grpSpPr>
          <a:xfrm>
            <a:off x="215193" y="5588092"/>
            <a:ext cx="290820" cy="143036"/>
            <a:chOff x="-1553864" y="3825585"/>
            <a:chExt cx="4454798" cy="2191033"/>
          </a:xfrm>
        </p:grpSpPr>
        <p:sp>
          <p:nvSpPr>
            <p:cNvPr id="57" name="Oval 56"/>
            <p:cNvSpPr/>
            <p:nvPr/>
          </p:nvSpPr>
          <p:spPr bwMode="auto">
            <a:xfrm>
              <a:off x="-1319374" y="4406536"/>
              <a:ext cx="4220308" cy="992559"/>
            </a:xfrm>
            <a:prstGeom prst="ellipse">
              <a:avLst/>
            </a:pr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58"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59"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grpSp>
        <p:nvGrpSpPr>
          <p:cNvPr id="60" name="Group 59"/>
          <p:cNvGrpSpPr/>
          <p:nvPr/>
        </p:nvGrpSpPr>
        <p:grpSpPr>
          <a:xfrm>
            <a:off x="1459422" y="5745525"/>
            <a:ext cx="920115" cy="452546"/>
            <a:chOff x="-1553864" y="3825585"/>
            <a:chExt cx="4454798" cy="2191033"/>
          </a:xfrm>
        </p:grpSpPr>
        <p:sp>
          <p:nvSpPr>
            <p:cNvPr id="61" name="Oval 60"/>
            <p:cNvSpPr/>
            <p:nvPr/>
          </p:nvSpPr>
          <p:spPr bwMode="auto">
            <a:xfrm>
              <a:off x="-1319374" y="4406536"/>
              <a:ext cx="4220308" cy="992559"/>
            </a:xfrm>
            <a:prstGeom prst="ellipse">
              <a:avLst/>
            </a:prstGeom>
            <a:no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2"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3"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sp>
        <p:nvSpPr>
          <p:cNvPr id="64" name="TextBox 63"/>
          <p:cNvSpPr txBox="1"/>
          <p:nvPr/>
        </p:nvSpPr>
        <p:spPr>
          <a:xfrm>
            <a:off x="1041678" y="3528984"/>
            <a:ext cx="3304916" cy="461665"/>
          </a:xfrm>
          <a:prstGeom prst="rect">
            <a:avLst/>
          </a:prstGeom>
          <a:solidFill>
            <a:schemeClr val="bg2"/>
          </a:solidFill>
        </p:spPr>
        <p:txBody>
          <a:bodyPr wrap="square" rtlCol="0">
            <a:spAutoFit/>
          </a:bodyPr>
          <a:lstStyle/>
          <a:p>
            <a:r>
              <a:rPr lang="en-GB" sz="800" dirty="0" smtClean="0">
                <a:solidFill>
                  <a:schemeClr val="bg2">
                    <a:lumMod val="10000"/>
                  </a:schemeClr>
                </a:solidFill>
                <a:latin typeface="Candara" panose="020E0502030303020204" pitchFamily="34" charset="0"/>
              </a:rPr>
              <a:t>There are multiple sets of slice instances in the network (PLMN)</a:t>
            </a:r>
            <a:br>
              <a:rPr lang="en-GB" sz="800" dirty="0" smtClean="0">
                <a:solidFill>
                  <a:schemeClr val="bg2">
                    <a:lumMod val="10000"/>
                  </a:schemeClr>
                </a:solidFill>
                <a:latin typeface="Candara" panose="020E0502030303020204" pitchFamily="34" charset="0"/>
              </a:rPr>
            </a:br>
            <a:r>
              <a:rPr lang="en-GB" sz="800" dirty="0" smtClean="0">
                <a:solidFill>
                  <a:schemeClr val="bg2">
                    <a:lumMod val="10000"/>
                  </a:schemeClr>
                </a:solidFill>
                <a:latin typeface="Candara" panose="020E0502030303020204" pitchFamily="34" charset="0"/>
              </a:rPr>
              <a:t>(note that all these sets of slice instances likely share (a part of) the RAN part of the slices, which is something not represented visually here</a:t>
            </a:r>
            <a:endParaRPr lang="en-GB" sz="800" dirty="0">
              <a:solidFill>
                <a:schemeClr val="bg2">
                  <a:lumMod val="10000"/>
                </a:schemeClr>
              </a:solidFill>
              <a:latin typeface="Candara" panose="020E0502030303020204" pitchFamily="34" charset="0"/>
            </a:endParaRPr>
          </a:p>
        </p:txBody>
      </p:sp>
      <p:sp>
        <p:nvSpPr>
          <p:cNvPr id="65" name="Freeform 64"/>
          <p:cNvSpPr/>
          <p:nvPr/>
        </p:nvSpPr>
        <p:spPr bwMode="auto">
          <a:xfrm rot="987528">
            <a:off x="918829" y="4028598"/>
            <a:ext cx="296984" cy="78390"/>
          </a:xfrm>
          <a:custGeom>
            <a:avLst/>
            <a:gdLst>
              <a:gd name="connsiteX0" fmla="*/ 296984 w 296984"/>
              <a:gd name="connsiteY0" fmla="*/ 0 h 321117"/>
              <a:gd name="connsiteX1" fmla="*/ 242277 w 296984"/>
              <a:gd name="connsiteY1" fmla="*/ 296984 h 321117"/>
              <a:gd name="connsiteX2" fmla="*/ 0 w 296984"/>
              <a:gd name="connsiteY2" fmla="*/ 304800 h 321117"/>
            </a:gdLst>
            <a:ahLst/>
            <a:cxnLst>
              <a:cxn ang="0">
                <a:pos x="connsiteX0" y="connsiteY0"/>
              </a:cxn>
              <a:cxn ang="0">
                <a:pos x="connsiteX1" y="connsiteY1"/>
              </a:cxn>
              <a:cxn ang="0">
                <a:pos x="connsiteX2" y="connsiteY2"/>
              </a:cxn>
            </a:cxnLst>
            <a:rect l="l" t="t" r="r" b="b"/>
            <a:pathLst>
              <a:path w="296984" h="321117">
                <a:moveTo>
                  <a:pt x="296984" y="0"/>
                </a:moveTo>
                <a:cubicBezTo>
                  <a:pt x="294379" y="123092"/>
                  <a:pt x="291774" y="246184"/>
                  <a:pt x="242277" y="296984"/>
                </a:cubicBezTo>
                <a:cubicBezTo>
                  <a:pt x="192780" y="347784"/>
                  <a:pt x="49498" y="302195"/>
                  <a:pt x="0" y="304800"/>
                </a:cubicBezTo>
              </a:path>
            </a:pathLst>
          </a:custGeom>
          <a:no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GB" altLang="en-US" dirty="0" smtClean="0"/>
              <a:t>Network slice instance selection:</a:t>
            </a:r>
            <a:br>
              <a:rPr lang="en-GB" altLang="en-US" dirty="0" smtClean="0"/>
            </a:br>
            <a:r>
              <a:rPr lang="en-GB" altLang="en-US" dirty="0" smtClean="0"/>
              <a:t>selecting a set of slice instances (1)</a:t>
            </a:r>
          </a:p>
        </p:txBody>
      </p:sp>
      <p:sp>
        <p:nvSpPr>
          <p:cNvPr id="11267" name="Content Placeholder 2"/>
          <p:cNvSpPr>
            <a:spLocks noGrp="1"/>
          </p:cNvSpPr>
          <p:nvPr>
            <p:ph idx="1"/>
          </p:nvPr>
        </p:nvSpPr>
        <p:spPr>
          <a:xfrm>
            <a:off x="485775" y="1454151"/>
            <a:ext cx="8388350" cy="2375387"/>
          </a:xfrm>
        </p:spPr>
        <p:txBody>
          <a:bodyPr>
            <a:normAutofit fontScale="70000" lnSpcReduction="20000"/>
          </a:bodyPr>
          <a:lstStyle/>
          <a:p>
            <a:r>
              <a:rPr lang="en-US" altLang="en-US" dirty="0" smtClean="0"/>
              <a:t>Selecting a set of slice instances:</a:t>
            </a:r>
          </a:p>
          <a:p>
            <a:pPr lvl="1"/>
            <a:r>
              <a:rPr lang="en-US" altLang="en-US" dirty="0" smtClean="0"/>
              <a:t>When the UE attaches to the network, it needs to be associated to a set of slice instances.</a:t>
            </a:r>
          </a:p>
          <a:p>
            <a:pPr lvl="1"/>
            <a:r>
              <a:rPr lang="en-US" altLang="en-US" dirty="0" smtClean="0"/>
              <a:t>It is routed to an AMF (see next slide).</a:t>
            </a:r>
          </a:p>
          <a:p>
            <a:pPr lvl="1"/>
            <a:r>
              <a:rPr lang="en-US" altLang="en-US" dirty="0" smtClean="0"/>
              <a:t>The AMF contacts some NF (let's call it XYZ for now).</a:t>
            </a:r>
          </a:p>
          <a:p>
            <a:pPr lvl="1"/>
            <a:r>
              <a:rPr lang="en-US" altLang="en-US" dirty="0" smtClean="0"/>
              <a:t>XYZ selects a set of slice instances for the UE, based on a set of criteria [INPUT] and returns information [OUTPUT] to the AMF to be able to identify whether it can serve the UE itself or if it reroutes (see next slide) to another AMF.</a:t>
            </a:r>
          </a:p>
        </p:txBody>
      </p:sp>
      <p:grpSp>
        <p:nvGrpSpPr>
          <p:cNvPr id="4" name="Group 3"/>
          <p:cNvGrpSpPr/>
          <p:nvPr/>
        </p:nvGrpSpPr>
        <p:grpSpPr>
          <a:xfrm>
            <a:off x="5812591" y="4159002"/>
            <a:ext cx="920115" cy="452546"/>
            <a:chOff x="-1553864" y="3825585"/>
            <a:chExt cx="4454798" cy="2191033"/>
          </a:xfrm>
        </p:grpSpPr>
        <p:sp>
          <p:nvSpPr>
            <p:cNvPr id="5" name="Oval 4"/>
            <p:cNvSpPr/>
            <p:nvPr/>
          </p:nvSpPr>
          <p:spPr bwMode="auto">
            <a:xfrm>
              <a:off x="-1319374" y="4406536"/>
              <a:ext cx="4220308" cy="992559"/>
            </a:xfrm>
            <a:prstGeom prst="ellipse">
              <a:avLst/>
            </a:prstGeom>
            <a:no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7"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grpSp>
        <p:nvGrpSpPr>
          <p:cNvPr id="8" name="Group 7"/>
          <p:cNvGrpSpPr/>
          <p:nvPr/>
        </p:nvGrpSpPr>
        <p:grpSpPr>
          <a:xfrm>
            <a:off x="5823891" y="4834731"/>
            <a:ext cx="920115" cy="452546"/>
            <a:chOff x="-1553864" y="3825585"/>
            <a:chExt cx="4454798" cy="2191033"/>
          </a:xfrm>
        </p:grpSpPr>
        <p:sp>
          <p:nvSpPr>
            <p:cNvPr id="9" name="Oval 8"/>
            <p:cNvSpPr/>
            <p:nvPr/>
          </p:nvSpPr>
          <p:spPr bwMode="auto">
            <a:xfrm>
              <a:off x="-1319374" y="4406536"/>
              <a:ext cx="4220308" cy="992559"/>
            </a:xfrm>
            <a:prstGeom prst="ellipse">
              <a:avLst/>
            </a:pr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0"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1"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grpSp>
        <p:nvGrpSpPr>
          <p:cNvPr id="12" name="Group 11"/>
          <p:cNvGrpSpPr/>
          <p:nvPr/>
        </p:nvGrpSpPr>
        <p:grpSpPr>
          <a:xfrm>
            <a:off x="5812591" y="5537788"/>
            <a:ext cx="920115" cy="452546"/>
            <a:chOff x="-1553864" y="3825585"/>
            <a:chExt cx="4454798" cy="2191033"/>
          </a:xfrm>
        </p:grpSpPr>
        <p:sp>
          <p:nvSpPr>
            <p:cNvPr id="13" name="Oval 12"/>
            <p:cNvSpPr/>
            <p:nvPr/>
          </p:nvSpPr>
          <p:spPr bwMode="auto">
            <a:xfrm>
              <a:off x="-1319374" y="4406536"/>
              <a:ext cx="4220308" cy="992559"/>
            </a:xfrm>
            <a:prstGeom prst="ellipse">
              <a:avLst/>
            </a:prstGeom>
            <a:noFill/>
            <a:ln w="952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4"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5"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sp>
        <p:nvSpPr>
          <p:cNvPr id="16" name="Cube 15"/>
          <p:cNvSpPr/>
          <p:nvPr/>
        </p:nvSpPr>
        <p:spPr bwMode="auto">
          <a:xfrm>
            <a:off x="6138094" y="4328082"/>
            <a:ext cx="128097" cy="128097"/>
          </a:xfrm>
          <a:prstGeom prst="cube">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7" name="Cube 16"/>
          <p:cNvSpPr/>
          <p:nvPr/>
        </p:nvSpPr>
        <p:spPr bwMode="auto">
          <a:xfrm>
            <a:off x="6138094" y="4992308"/>
            <a:ext cx="128097" cy="128097"/>
          </a:xfrm>
          <a:prstGeom prst="cube">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8" name="Cube 17"/>
          <p:cNvSpPr/>
          <p:nvPr/>
        </p:nvSpPr>
        <p:spPr bwMode="auto">
          <a:xfrm>
            <a:off x="6142141" y="5693949"/>
            <a:ext cx="128097" cy="128097"/>
          </a:xfrm>
          <a:prstGeom prst="cube">
            <a:avLst/>
          </a:prstGeom>
          <a:solidFill>
            <a:schemeClr val="accent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9" name="Cube 18"/>
          <p:cNvSpPr/>
          <p:nvPr/>
        </p:nvSpPr>
        <p:spPr bwMode="auto">
          <a:xfrm>
            <a:off x="2734465" y="5037620"/>
            <a:ext cx="620466" cy="620466"/>
          </a:xfrm>
          <a:prstGeom prst="cube">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000" b="1" i="0" u="none" strike="noStrike" cap="none" normalizeH="0" baseline="0" dirty="0" smtClean="0">
                <a:ln>
                  <a:noFill/>
                </a:ln>
                <a:solidFill>
                  <a:schemeClr val="tx1"/>
                </a:solidFill>
                <a:effectLst/>
                <a:latin typeface="Candara" panose="020E0502030303020204" pitchFamily="34" charset="0"/>
              </a:rPr>
              <a:t>AMF</a:t>
            </a:r>
          </a:p>
        </p:txBody>
      </p:sp>
      <p:sp>
        <p:nvSpPr>
          <p:cNvPr id="20" name="Cube 19"/>
          <p:cNvSpPr/>
          <p:nvPr/>
        </p:nvSpPr>
        <p:spPr bwMode="auto">
          <a:xfrm>
            <a:off x="2578408" y="3798754"/>
            <a:ext cx="1085076" cy="480240"/>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tx1"/>
                </a:solidFill>
                <a:effectLst/>
                <a:latin typeface="Candara" panose="020E0502030303020204" pitchFamily="34" charset="0"/>
              </a:rPr>
              <a:t>XYZ</a:t>
            </a:r>
          </a:p>
        </p:txBody>
      </p:sp>
      <p:sp>
        <p:nvSpPr>
          <p:cNvPr id="2" name="Right Arrow 1"/>
          <p:cNvSpPr/>
          <p:nvPr/>
        </p:nvSpPr>
        <p:spPr bwMode="auto">
          <a:xfrm>
            <a:off x="742462" y="5384800"/>
            <a:ext cx="1735015" cy="152988"/>
          </a:xfrm>
          <a:prstGeom prst="rightArrow">
            <a:avLst/>
          </a:prstGeom>
          <a:solidFill>
            <a:schemeClr val="bg2">
              <a:lumMod val="5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2" name="Right Arrow 21"/>
          <p:cNvSpPr/>
          <p:nvPr/>
        </p:nvSpPr>
        <p:spPr bwMode="auto">
          <a:xfrm rot="16200000">
            <a:off x="2584253" y="4561836"/>
            <a:ext cx="638613" cy="185691"/>
          </a:xfrm>
          <a:prstGeom prst="rightArrow">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3" name="Right Arrow 22"/>
          <p:cNvSpPr/>
          <p:nvPr/>
        </p:nvSpPr>
        <p:spPr bwMode="auto">
          <a:xfrm rot="5400000">
            <a:off x="2919061" y="4589835"/>
            <a:ext cx="638613" cy="166339"/>
          </a:xfrm>
          <a:prstGeom prst="rightArrow">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4" name="Right Arrow 23"/>
          <p:cNvSpPr/>
          <p:nvPr/>
        </p:nvSpPr>
        <p:spPr bwMode="auto">
          <a:xfrm>
            <a:off x="3813444" y="4972541"/>
            <a:ext cx="1735015" cy="15298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5" name="Right Arrow 24"/>
          <p:cNvSpPr/>
          <p:nvPr/>
        </p:nvSpPr>
        <p:spPr bwMode="auto">
          <a:xfrm rot="20709931">
            <a:off x="3801644" y="4601053"/>
            <a:ext cx="1735015" cy="15298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6" name="Right Arrow 25"/>
          <p:cNvSpPr/>
          <p:nvPr/>
        </p:nvSpPr>
        <p:spPr bwMode="auto">
          <a:xfrm rot="863743">
            <a:off x="3797515" y="5373007"/>
            <a:ext cx="1735015" cy="15298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 name="Circular Arrow 2"/>
          <p:cNvSpPr/>
          <p:nvPr/>
        </p:nvSpPr>
        <p:spPr bwMode="auto">
          <a:xfrm rot="10024093">
            <a:off x="3245014" y="5282045"/>
            <a:ext cx="877254" cy="902089"/>
          </a:xfrm>
          <a:prstGeom prst="circularArrow">
            <a:avLst>
              <a:gd name="adj1" fmla="val 8958"/>
              <a:gd name="adj2" fmla="val 1142319"/>
              <a:gd name="adj3" fmla="val 20103347"/>
              <a:gd name="adj4" fmla="val 7509174"/>
              <a:gd name="adj5" fmla="val 11502"/>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1" name="Rectangle 20"/>
          <p:cNvSpPr/>
          <p:nvPr/>
        </p:nvSpPr>
        <p:spPr>
          <a:xfrm>
            <a:off x="3432751" y="4760149"/>
            <a:ext cx="397715" cy="923330"/>
          </a:xfrm>
          <a:prstGeom prst="rect">
            <a:avLst/>
          </a:prstGeom>
          <a:noFill/>
        </p:spPr>
        <p:txBody>
          <a:bodyPr wrap="squar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29" name="TextBox 28"/>
          <p:cNvSpPr txBox="1"/>
          <p:nvPr/>
        </p:nvSpPr>
        <p:spPr>
          <a:xfrm>
            <a:off x="6202142" y="3636290"/>
            <a:ext cx="2771765" cy="461665"/>
          </a:xfrm>
          <a:prstGeom prst="rect">
            <a:avLst/>
          </a:prstGeom>
          <a:solidFill>
            <a:schemeClr val="bg2"/>
          </a:solidFill>
        </p:spPr>
        <p:txBody>
          <a:bodyPr wrap="square" rtlCol="0">
            <a:spAutoFit/>
          </a:bodyPr>
          <a:lstStyle/>
          <a:p>
            <a:r>
              <a:rPr lang="en-GB" sz="800" dirty="0" smtClean="0">
                <a:solidFill>
                  <a:schemeClr val="bg2">
                    <a:lumMod val="10000"/>
                  </a:schemeClr>
                </a:solidFill>
                <a:latin typeface="Candara" panose="020E0502030303020204" pitchFamily="34" charset="0"/>
              </a:rPr>
              <a:t>This is a set of slice instances able to serve a certain list of S-</a:t>
            </a:r>
            <a:r>
              <a:rPr lang="en-GB" sz="800" dirty="0" err="1" smtClean="0">
                <a:solidFill>
                  <a:schemeClr val="bg2">
                    <a:lumMod val="10000"/>
                  </a:schemeClr>
                </a:solidFill>
                <a:latin typeface="Candara" panose="020E0502030303020204" pitchFamily="34" charset="0"/>
              </a:rPr>
              <a:t>NSSAIs</a:t>
            </a:r>
            <a:r>
              <a:rPr lang="en-GB" sz="800" dirty="0" smtClean="0">
                <a:solidFill>
                  <a:schemeClr val="bg2">
                    <a:lumMod val="10000"/>
                  </a:schemeClr>
                </a:solidFill>
                <a:latin typeface="Candara" panose="020E0502030303020204" pitchFamily="34" charset="0"/>
              </a:rPr>
              <a:t>. The box represents the AMF(s) serving the set of slice instances</a:t>
            </a:r>
            <a:endParaRPr lang="en-GB" sz="800" dirty="0">
              <a:solidFill>
                <a:schemeClr val="bg2">
                  <a:lumMod val="10000"/>
                </a:schemeClr>
              </a:solidFill>
              <a:latin typeface="Candara" panose="020E0502030303020204" pitchFamily="34" charset="0"/>
            </a:endParaRPr>
          </a:p>
        </p:txBody>
      </p:sp>
      <p:sp>
        <p:nvSpPr>
          <p:cNvPr id="30" name="Freeform 29"/>
          <p:cNvSpPr/>
          <p:nvPr/>
        </p:nvSpPr>
        <p:spPr bwMode="auto">
          <a:xfrm rot="19705167">
            <a:off x="6766761" y="4274759"/>
            <a:ext cx="296984" cy="78390"/>
          </a:xfrm>
          <a:custGeom>
            <a:avLst/>
            <a:gdLst>
              <a:gd name="connsiteX0" fmla="*/ 296984 w 296984"/>
              <a:gd name="connsiteY0" fmla="*/ 0 h 321117"/>
              <a:gd name="connsiteX1" fmla="*/ 242277 w 296984"/>
              <a:gd name="connsiteY1" fmla="*/ 296984 h 321117"/>
              <a:gd name="connsiteX2" fmla="*/ 0 w 296984"/>
              <a:gd name="connsiteY2" fmla="*/ 304800 h 321117"/>
            </a:gdLst>
            <a:ahLst/>
            <a:cxnLst>
              <a:cxn ang="0">
                <a:pos x="connsiteX0" y="connsiteY0"/>
              </a:cxn>
              <a:cxn ang="0">
                <a:pos x="connsiteX1" y="connsiteY1"/>
              </a:cxn>
              <a:cxn ang="0">
                <a:pos x="connsiteX2" y="connsiteY2"/>
              </a:cxn>
            </a:cxnLst>
            <a:rect l="l" t="t" r="r" b="b"/>
            <a:pathLst>
              <a:path w="296984" h="321117">
                <a:moveTo>
                  <a:pt x="296984" y="0"/>
                </a:moveTo>
                <a:cubicBezTo>
                  <a:pt x="294379" y="123092"/>
                  <a:pt x="291774" y="246184"/>
                  <a:pt x="242277" y="296984"/>
                </a:cubicBezTo>
                <a:cubicBezTo>
                  <a:pt x="192780" y="347784"/>
                  <a:pt x="49498" y="302195"/>
                  <a:pt x="0" y="304800"/>
                </a:cubicBezTo>
              </a:path>
            </a:pathLst>
          </a:custGeom>
          <a:no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GB" altLang="en-US" dirty="0" smtClean="0"/>
              <a:t>Network slice instance selection:</a:t>
            </a:r>
            <a:br>
              <a:rPr lang="en-GB" altLang="en-US" dirty="0" smtClean="0"/>
            </a:br>
            <a:r>
              <a:rPr lang="en-GB" altLang="en-US" dirty="0" smtClean="0"/>
              <a:t>selecting a set of slice instances (2)</a:t>
            </a:r>
          </a:p>
        </p:txBody>
      </p:sp>
      <p:sp>
        <p:nvSpPr>
          <p:cNvPr id="8195" name="Content Placeholder 2"/>
          <p:cNvSpPr>
            <a:spLocks noGrp="1"/>
          </p:cNvSpPr>
          <p:nvPr>
            <p:ph idx="1"/>
          </p:nvPr>
        </p:nvSpPr>
        <p:spPr>
          <a:xfrm>
            <a:off x="485775" y="1454150"/>
            <a:ext cx="8388350" cy="2405703"/>
          </a:xfrm>
        </p:spPr>
        <p:txBody>
          <a:bodyPr>
            <a:normAutofit fontScale="55000" lnSpcReduction="20000"/>
          </a:bodyPr>
          <a:lstStyle/>
          <a:p>
            <a:pPr>
              <a:defRPr/>
            </a:pPr>
            <a:r>
              <a:rPr lang="en-US" altLang="en-US" dirty="0" smtClean="0"/>
              <a:t>Input information for the purpose of selecting a set of slice instances:</a:t>
            </a:r>
          </a:p>
          <a:p>
            <a:pPr lvl="1">
              <a:defRPr/>
            </a:pPr>
            <a:r>
              <a:rPr lang="en-US" altLang="en-US" dirty="0" smtClean="0"/>
              <a:t>requested S-</a:t>
            </a:r>
            <a:r>
              <a:rPr lang="en-US" altLang="en-US" dirty="0" err="1" smtClean="0"/>
              <a:t>NSSAIs</a:t>
            </a:r>
            <a:endParaRPr lang="en-US" altLang="en-US" dirty="0" smtClean="0"/>
          </a:p>
          <a:p>
            <a:pPr lvl="1">
              <a:defRPr/>
            </a:pPr>
            <a:r>
              <a:rPr lang="en-US" altLang="en-US" dirty="0" smtClean="0"/>
              <a:t>subscribed S-</a:t>
            </a:r>
            <a:r>
              <a:rPr lang="en-US" altLang="en-US" dirty="0" err="1" smtClean="0"/>
              <a:t>NSSAIs</a:t>
            </a:r>
            <a:endParaRPr lang="en-US" altLang="en-US" dirty="0" smtClean="0"/>
          </a:p>
          <a:p>
            <a:pPr lvl="1">
              <a:defRPr/>
            </a:pPr>
            <a:r>
              <a:rPr lang="en-US" altLang="en-US" dirty="0" smtClean="0"/>
              <a:t>other subscription information, that can help XYZ to discriminate between multiple sets of slice instances (</a:t>
            </a:r>
            <a:r>
              <a:rPr lang="en-US" altLang="en-US" dirty="0" err="1" smtClean="0"/>
              <a:t>SoSis</a:t>
            </a:r>
            <a:r>
              <a:rPr lang="en-US" altLang="en-US" dirty="0" smtClean="0"/>
              <a:t>) that could serve the UE</a:t>
            </a:r>
          </a:p>
          <a:p>
            <a:pPr>
              <a:defRPr/>
            </a:pPr>
            <a:r>
              <a:rPr lang="en-US" altLang="en-US" dirty="0" smtClean="0"/>
              <a:t>Output information for the purpose of selecting a set of slice instances:</a:t>
            </a:r>
          </a:p>
          <a:p>
            <a:pPr lvl="1">
              <a:defRPr/>
            </a:pPr>
            <a:r>
              <a:rPr lang="en-US" altLang="en-US" dirty="0" smtClean="0"/>
              <a:t>Information that can allow point to a specific set of slice instances (i.e. point to one common part of the set of slice instances)</a:t>
            </a:r>
          </a:p>
          <a:p>
            <a:pPr lvl="1">
              <a:defRPr/>
            </a:pPr>
            <a:r>
              <a:rPr lang="en-US" altLang="en-US" dirty="0" smtClean="0"/>
              <a:t>Identification information that can help pointing to a serving AMF in the registration area for that set of slice instance (it can be the same information as the previous bullet)</a:t>
            </a:r>
          </a:p>
          <a:p>
            <a:pPr lvl="1">
              <a:defRPr/>
            </a:pPr>
            <a:r>
              <a:rPr lang="en-US" altLang="en-US" dirty="0" smtClean="0"/>
              <a:t>NOTE: XYZ can do more than </a:t>
            </a:r>
            <a:r>
              <a:rPr lang="en-US" altLang="en-US" i="1" dirty="0" smtClean="0"/>
              <a:t>just</a:t>
            </a:r>
            <a:r>
              <a:rPr lang="en-US" altLang="en-US" dirty="0" smtClean="0"/>
              <a:t> selecting the set of slice instances (e.g. selecting the list of candidate AMFs itself – see next slides), in which case more input and/or output is required</a:t>
            </a:r>
          </a:p>
        </p:txBody>
      </p:sp>
      <p:sp>
        <p:nvSpPr>
          <p:cNvPr id="4" name="Cube 3"/>
          <p:cNvSpPr/>
          <p:nvPr/>
        </p:nvSpPr>
        <p:spPr bwMode="auto">
          <a:xfrm>
            <a:off x="4058926" y="5404944"/>
            <a:ext cx="620466" cy="620466"/>
          </a:xfrm>
          <a:prstGeom prst="cube">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000" b="1" i="0" u="none" strike="noStrike" cap="none" normalizeH="0" baseline="0" dirty="0" smtClean="0">
                <a:ln>
                  <a:noFill/>
                </a:ln>
                <a:solidFill>
                  <a:schemeClr val="tx1"/>
                </a:solidFill>
                <a:effectLst/>
                <a:latin typeface="Candara" panose="020E0502030303020204" pitchFamily="34" charset="0"/>
              </a:rPr>
              <a:t>AMF</a:t>
            </a:r>
          </a:p>
        </p:txBody>
      </p:sp>
      <p:sp>
        <p:nvSpPr>
          <p:cNvPr id="5" name="Cube 4"/>
          <p:cNvSpPr/>
          <p:nvPr/>
        </p:nvSpPr>
        <p:spPr bwMode="auto">
          <a:xfrm>
            <a:off x="3902869" y="4166078"/>
            <a:ext cx="1085076" cy="480240"/>
          </a:xfrm>
          <a:prstGeom prst="cube">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tx1"/>
                </a:solidFill>
                <a:effectLst/>
                <a:latin typeface="Candara" panose="020E0502030303020204" pitchFamily="34" charset="0"/>
              </a:rPr>
              <a:t>XYZ</a:t>
            </a:r>
          </a:p>
        </p:txBody>
      </p:sp>
      <p:sp>
        <p:nvSpPr>
          <p:cNvPr id="6" name="Right Arrow 5"/>
          <p:cNvSpPr/>
          <p:nvPr/>
        </p:nvSpPr>
        <p:spPr bwMode="auto">
          <a:xfrm>
            <a:off x="2066923" y="5752124"/>
            <a:ext cx="1735015" cy="152988"/>
          </a:xfrm>
          <a:prstGeom prst="rightArrow">
            <a:avLst/>
          </a:prstGeom>
          <a:solidFill>
            <a:schemeClr val="bg2">
              <a:lumMod val="5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7" name="Right Arrow 6"/>
          <p:cNvSpPr/>
          <p:nvPr/>
        </p:nvSpPr>
        <p:spPr bwMode="auto">
          <a:xfrm rot="16200000">
            <a:off x="3908714" y="4929160"/>
            <a:ext cx="638613" cy="185691"/>
          </a:xfrm>
          <a:prstGeom prst="rightArrow">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8" name="Right Arrow 7"/>
          <p:cNvSpPr/>
          <p:nvPr/>
        </p:nvSpPr>
        <p:spPr bwMode="auto">
          <a:xfrm rot="5400000">
            <a:off x="4243522" y="4957159"/>
            <a:ext cx="638613" cy="166339"/>
          </a:xfrm>
          <a:prstGeom prst="rightArrow">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9" name="TextBox 8"/>
          <p:cNvSpPr txBox="1"/>
          <p:nvPr/>
        </p:nvSpPr>
        <p:spPr>
          <a:xfrm>
            <a:off x="741925" y="4290135"/>
            <a:ext cx="2771765" cy="861774"/>
          </a:xfrm>
          <a:prstGeom prst="rect">
            <a:avLst/>
          </a:prstGeom>
          <a:solidFill>
            <a:schemeClr val="bg2"/>
          </a:solidFill>
        </p:spPr>
        <p:txBody>
          <a:bodyPr wrap="square" rtlCol="0">
            <a:spAutoFit/>
          </a:bodyPr>
          <a:lstStyle/>
          <a:p>
            <a:r>
              <a:rPr lang="en-GB" b="1" dirty="0" smtClean="0">
                <a:solidFill>
                  <a:schemeClr val="bg2">
                    <a:lumMod val="10000"/>
                  </a:schemeClr>
                </a:solidFill>
                <a:latin typeface="Candara" panose="020E0502030303020204" pitchFamily="34" charset="0"/>
              </a:rPr>
              <a:t>INPUT</a:t>
            </a:r>
          </a:p>
          <a:p>
            <a:pPr marL="171450" indent="-171450">
              <a:buFont typeface="Arial" panose="020B0604020202020204" pitchFamily="34" charset="0"/>
              <a:buChar char="•"/>
            </a:pPr>
            <a:r>
              <a:rPr lang="en-GB" dirty="0" smtClean="0">
                <a:solidFill>
                  <a:schemeClr val="bg2">
                    <a:lumMod val="10000"/>
                  </a:schemeClr>
                </a:solidFill>
                <a:latin typeface="Candara" panose="020E0502030303020204" pitchFamily="34" charset="0"/>
              </a:rPr>
              <a:t>Requested S-</a:t>
            </a:r>
            <a:r>
              <a:rPr lang="en-GB" dirty="0" err="1" smtClean="0">
                <a:solidFill>
                  <a:schemeClr val="bg2">
                    <a:lumMod val="10000"/>
                  </a:schemeClr>
                </a:solidFill>
                <a:latin typeface="Candara" panose="020E0502030303020204" pitchFamily="34" charset="0"/>
              </a:rPr>
              <a:t>NSSAI</a:t>
            </a:r>
            <a:r>
              <a:rPr lang="en-GB" dirty="0" smtClean="0">
                <a:solidFill>
                  <a:schemeClr val="bg2">
                    <a:lumMod val="10000"/>
                  </a:schemeClr>
                </a:solidFill>
                <a:latin typeface="Candara" panose="020E0502030303020204" pitchFamily="34" charset="0"/>
              </a:rPr>
              <a:t>(s) (if any, from the UE)</a:t>
            </a:r>
          </a:p>
          <a:p>
            <a:pPr marL="171450" indent="-171450">
              <a:buFont typeface="Arial" panose="020B0604020202020204" pitchFamily="34" charset="0"/>
              <a:buChar char="•"/>
            </a:pPr>
            <a:r>
              <a:rPr lang="en-GB" dirty="0" smtClean="0">
                <a:solidFill>
                  <a:schemeClr val="bg2">
                    <a:lumMod val="10000"/>
                  </a:schemeClr>
                </a:solidFill>
                <a:latin typeface="Candara" panose="020E0502030303020204" pitchFamily="34" charset="0"/>
              </a:rPr>
              <a:t>Subscribed S-</a:t>
            </a:r>
            <a:r>
              <a:rPr lang="en-GB" dirty="0" err="1" smtClean="0">
                <a:solidFill>
                  <a:schemeClr val="bg2">
                    <a:lumMod val="10000"/>
                  </a:schemeClr>
                </a:solidFill>
                <a:latin typeface="Candara" panose="020E0502030303020204" pitchFamily="34" charset="0"/>
              </a:rPr>
              <a:t>NSSAI</a:t>
            </a:r>
            <a:r>
              <a:rPr lang="en-GB" dirty="0" smtClean="0">
                <a:solidFill>
                  <a:schemeClr val="bg2">
                    <a:lumMod val="10000"/>
                  </a:schemeClr>
                </a:solidFill>
                <a:latin typeface="Candara" panose="020E0502030303020204" pitchFamily="34" charset="0"/>
              </a:rPr>
              <a:t>(s) (from the UE subscription info)</a:t>
            </a:r>
          </a:p>
          <a:p>
            <a:pPr marL="171450" indent="-171450">
              <a:buFont typeface="Arial" panose="020B0604020202020204" pitchFamily="34" charset="0"/>
              <a:buChar char="•"/>
            </a:pPr>
            <a:r>
              <a:rPr lang="en-GB" dirty="0" smtClean="0">
                <a:solidFill>
                  <a:schemeClr val="bg2">
                    <a:lumMod val="10000"/>
                  </a:schemeClr>
                </a:solidFill>
                <a:latin typeface="Candara" panose="020E0502030303020204" pitchFamily="34" charset="0"/>
              </a:rPr>
              <a:t>other subscription information (if necessary)</a:t>
            </a:r>
            <a:endParaRPr lang="en-GB" dirty="0">
              <a:solidFill>
                <a:schemeClr val="bg2">
                  <a:lumMod val="10000"/>
                </a:schemeClr>
              </a:solidFill>
              <a:latin typeface="Candara" panose="020E0502030303020204" pitchFamily="34" charset="0"/>
            </a:endParaRPr>
          </a:p>
        </p:txBody>
      </p:sp>
      <p:sp>
        <p:nvSpPr>
          <p:cNvPr id="10" name="Freeform 9"/>
          <p:cNvSpPr/>
          <p:nvPr/>
        </p:nvSpPr>
        <p:spPr bwMode="auto">
          <a:xfrm rot="9671743" flipV="1">
            <a:off x="3464402" y="5197681"/>
            <a:ext cx="296984" cy="78390"/>
          </a:xfrm>
          <a:custGeom>
            <a:avLst/>
            <a:gdLst>
              <a:gd name="connsiteX0" fmla="*/ 296984 w 296984"/>
              <a:gd name="connsiteY0" fmla="*/ 0 h 321117"/>
              <a:gd name="connsiteX1" fmla="*/ 242277 w 296984"/>
              <a:gd name="connsiteY1" fmla="*/ 296984 h 321117"/>
              <a:gd name="connsiteX2" fmla="*/ 0 w 296984"/>
              <a:gd name="connsiteY2" fmla="*/ 304800 h 321117"/>
            </a:gdLst>
            <a:ahLst/>
            <a:cxnLst>
              <a:cxn ang="0">
                <a:pos x="connsiteX0" y="connsiteY0"/>
              </a:cxn>
              <a:cxn ang="0">
                <a:pos x="connsiteX1" y="connsiteY1"/>
              </a:cxn>
              <a:cxn ang="0">
                <a:pos x="connsiteX2" y="connsiteY2"/>
              </a:cxn>
            </a:cxnLst>
            <a:rect l="l" t="t" r="r" b="b"/>
            <a:pathLst>
              <a:path w="296984" h="321117">
                <a:moveTo>
                  <a:pt x="296984" y="0"/>
                </a:moveTo>
                <a:cubicBezTo>
                  <a:pt x="294379" y="123092"/>
                  <a:pt x="291774" y="246184"/>
                  <a:pt x="242277" y="296984"/>
                </a:cubicBezTo>
                <a:cubicBezTo>
                  <a:pt x="192780" y="347784"/>
                  <a:pt x="49498" y="302195"/>
                  <a:pt x="0" y="304800"/>
                </a:cubicBezTo>
              </a:path>
            </a:pathLst>
          </a:custGeom>
          <a:no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1" name="TextBox 10"/>
          <p:cNvSpPr txBox="1"/>
          <p:nvPr/>
        </p:nvSpPr>
        <p:spPr>
          <a:xfrm>
            <a:off x="5435064" y="4290134"/>
            <a:ext cx="2771765" cy="861774"/>
          </a:xfrm>
          <a:prstGeom prst="rect">
            <a:avLst/>
          </a:prstGeom>
          <a:solidFill>
            <a:schemeClr val="bg2"/>
          </a:solidFill>
        </p:spPr>
        <p:txBody>
          <a:bodyPr wrap="square" rtlCol="0">
            <a:spAutoFit/>
          </a:bodyPr>
          <a:lstStyle/>
          <a:p>
            <a:r>
              <a:rPr lang="en-GB" b="1" dirty="0" smtClean="0">
                <a:solidFill>
                  <a:schemeClr val="bg2">
                    <a:lumMod val="10000"/>
                  </a:schemeClr>
                </a:solidFill>
                <a:latin typeface="Candara" panose="020E0502030303020204" pitchFamily="34" charset="0"/>
              </a:rPr>
              <a:t>OUTPUT</a:t>
            </a:r>
          </a:p>
          <a:p>
            <a:pPr marL="171450" indent="-171450">
              <a:buFont typeface="Arial" panose="020B0604020202020204" pitchFamily="34" charset="0"/>
              <a:buChar char="•"/>
            </a:pPr>
            <a:r>
              <a:rPr lang="en-GB" dirty="0">
                <a:solidFill>
                  <a:schemeClr val="bg2">
                    <a:lumMod val="10000"/>
                  </a:schemeClr>
                </a:solidFill>
                <a:latin typeface="Candara" panose="020E0502030303020204" pitchFamily="34" charset="0"/>
              </a:rPr>
              <a:t>I</a:t>
            </a:r>
            <a:r>
              <a:rPr lang="en-GB" dirty="0" smtClean="0">
                <a:solidFill>
                  <a:schemeClr val="bg2">
                    <a:lumMod val="10000"/>
                  </a:schemeClr>
                </a:solidFill>
                <a:latin typeface="Candara" panose="020E0502030303020204" pitchFamily="34" charset="0"/>
              </a:rPr>
              <a:t>nformation to point to a specific set of slice instances</a:t>
            </a:r>
          </a:p>
          <a:p>
            <a:pPr marL="171450" indent="-171450">
              <a:buFont typeface="Arial" panose="020B0604020202020204" pitchFamily="34" charset="0"/>
              <a:buChar char="•"/>
            </a:pPr>
            <a:r>
              <a:rPr lang="en-GB" dirty="0" smtClean="0">
                <a:solidFill>
                  <a:schemeClr val="bg2">
                    <a:lumMod val="10000"/>
                  </a:schemeClr>
                </a:solidFill>
                <a:latin typeface="Candara" panose="020E0502030303020204" pitchFamily="34" charset="0"/>
              </a:rPr>
              <a:t>Information helping pointing to a serving AMF within that set of slice instances</a:t>
            </a:r>
            <a:endParaRPr lang="en-GB" dirty="0">
              <a:solidFill>
                <a:schemeClr val="bg2">
                  <a:lumMod val="10000"/>
                </a:schemeClr>
              </a:solidFill>
              <a:latin typeface="Candara" panose="020E0502030303020204" pitchFamily="34" charset="0"/>
            </a:endParaRPr>
          </a:p>
        </p:txBody>
      </p:sp>
      <p:sp>
        <p:nvSpPr>
          <p:cNvPr id="12" name="Freeform 11"/>
          <p:cNvSpPr/>
          <p:nvPr/>
        </p:nvSpPr>
        <p:spPr bwMode="auto">
          <a:xfrm rot="1214864">
            <a:off x="5133691" y="5194486"/>
            <a:ext cx="296984" cy="78390"/>
          </a:xfrm>
          <a:custGeom>
            <a:avLst/>
            <a:gdLst>
              <a:gd name="connsiteX0" fmla="*/ 296984 w 296984"/>
              <a:gd name="connsiteY0" fmla="*/ 0 h 321117"/>
              <a:gd name="connsiteX1" fmla="*/ 242277 w 296984"/>
              <a:gd name="connsiteY1" fmla="*/ 296984 h 321117"/>
              <a:gd name="connsiteX2" fmla="*/ 0 w 296984"/>
              <a:gd name="connsiteY2" fmla="*/ 304800 h 321117"/>
            </a:gdLst>
            <a:ahLst/>
            <a:cxnLst>
              <a:cxn ang="0">
                <a:pos x="connsiteX0" y="connsiteY0"/>
              </a:cxn>
              <a:cxn ang="0">
                <a:pos x="connsiteX1" y="connsiteY1"/>
              </a:cxn>
              <a:cxn ang="0">
                <a:pos x="connsiteX2" y="connsiteY2"/>
              </a:cxn>
            </a:cxnLst>
            <a:rect l="l" t="t" r="r" b="b"/>
            <a:pathLst>
              <a:path w="296984" h="321117">
                <a:moveTo>
                  <a:pt x="296984" y="0"/>
                </a:moveTo>
                <a:cubicBezTo>
                  <a:pt x="294379" y="123092"/>
                  <a:pt x="291774" y="246184"/>
                  <a:pt x="242277" y="296984"/>
                </a:cubicBezTo>
                <a:cubicBezTo>
                  <a:pt x="192780" y="347784"/>
                  <a:pt x="49498" y="302195"/>
                  <a:pt x="0" y="304800"/>
                </a:cubicBezTo>
              </a:path>
            </a:pathLst>
          </a:custGeom>
          <a:no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GB" altLang="en-US" dirty="0" smtClean="0"/>
              <a:t>Network slice instance selection:</a:t>
            </a:r>
            <a:br>
              <a:rPr lang="en-GB" altLang="en-US" dirty="0" smtClean="0"/>
            </a:br>
            <a:r>
              <a:rPr lang="en-GB" altLang="en-US" dirty="0" smtClean="0"/>
              <a:t>routing to a set of slice instances</a:t>
            </a:r>
          </a:p>
        </p:txBody>
      </p:sp>
      <p:sp>
        <p:nvSpPr>
          <p:cNvPr id="8195" name="Content Placeholder 2"/>
          <p:cNvSpPr>
            <a:spLocks noGrp="1"/>
          </p:cNvSpPr>
          <p:nvPr>
            <p:ph idx="1"/>
          </p:nvPr>
        </p:nvSpPr>
        <p:spPr>
          <a:xfrm>
            <a:off x="485775" y="1297354"/>
            <a:ext cx="8388350" cy="3016739"/>
          </a:xfrm>
        </p:spPr>
        <p:txBody>
          <a:bodyPr>
            <a:normAutofit fontScale="62500" lnSpcReduction="20000"/>
          </a:bodyPr>
          <a:lstStyle/>
          <a:p>
            <a:pPr>
              <a:defRPr/>
            </a:pPr>
            <a:r>
              <a:rPr lang="en-GB" altLang="en-US" dirty="0" smtClean="0"/>
              <a:t>At initial registration (and in subsequent signalling where the Temp ID is not usable):</a:t>
            </a:r>
          </a:p>
          <a:p>
            <a:pPr lvl="1">
              <a:defRPr/>
            </a:pPr>
            <a:r>
              <a:rPr lang="en-GB" altLang="en-US" dirty="0" smtClean="0"/>
              <a:t>the RAN needs to be able to route the UE to an AMF.</a:t>
            </a:r>
          </a:p>
          <a:p>
            <a:pPr lvl="1">
              <a:defRPr/>
            </a:pPr>
            <a:r>
              <a:rPr lang="en-GB" altLang="en-US" dirty="0" smtClean="0"/>
              <a:t>the RAN makes use of the information it has received (from UE and/or from the network). There might be no information.</a:t>
            </a:r>
          </a:p>
          <a:p>
            <a:pPr lvl="1">
              <a:defRPr/>
            </a:pPr>
            <a:r>
              <a:rPr lang="en-GB" altLang="en-US" dirty="0" smtClean="0"/>
              <a:t>based on internal heuristics (configured), the RAN analyses the information available and selects a target AMF. If no information is available, an AMF "by default" is selected.</a:t>
            </a:r>
          </a:p>
          <a:p>
            <a:pPr lvl="1">
              <a:defRPr/>
            </a:pPr>
            <a:r>
              <a:rPr lang="en-GB" altLang="en-US" dirty="0" smtClean="0"/>
              <a:t>In many cases, information provided should be sufficient to route to a proper serving AMF. In some cases, it might require the target AMF to reroute to another serving AMF.</a:t>
            </a:r>
          </a:p>
          <a:p>
            <a:pPr lvl="1">
              <a:defRPr/>
            </a:pPr>
            <a:r>
              <a:rPr lang="en-GB" altLang="en-US" dirty="0" smtClean="0"/>
              <a:t>It is useful for the RAN to have information [ROUTING INFO] that allows to route to a serving AMF within the set of slices to which the UE is associated.</a:t>
            </a:r>
          </a:p>
          <a:p>
            <a:pPr lvl="1">
              <a:defRPr/>
            </a:pPr>
            <a:r>
              <a:rPr lang="en-GB" altLang="en-US" dirty="0" smtClean="0"/>
              <a:t>Possibly, ROUTING INFO should just be </a:t>
            </a:r>
            <a:r>
              <a:rPr lang="en-GB" altLang="en-US" b="1" dirty="0" smtClean="0"/>
              <a:t>sufficient</a:t>
            </a:r>
            <a:r>
              <a:rPr lang="en-GB" altLang="en-US" dirty="0" smtClean="0"/>
              <a:t> to single out the set of slice instances to which the UE is associated, among all the sets of slice instances in the PLMN</a:t>
            </a:r>
          </a:p>
          <a:p>
            <a:pPr lvl="2">
              <a:defRPr/>
            </a:pPr>
            <a:r>
              <a:rPr lang="en-GB" altLang="en-US" dirty="0" smtClean="0"/>
              <a:t>it can be a single value or composed value, as long as it uniquely points to a given set of slices within the network)</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1339" y="5123786"/>
            <a:ext cx="549518" cy="754832"/>
          </a:xfrm>
          <a:prstGeom prst="rect">
            <a:avLst/>
          </a:prstGeom>
        </p:spPr>
      </p:pic>
      <p:grpSp>
        <p:nvGrpSpPr>
          <p:cNvPr id="5" name="Group 4"/>
          <p:cNvGrpSpPr/>
          <p:nvPr/>
        </p:nvGrpSpPr>
        <p:grpSpPr>
          <a:xfrm>
            <a:off x="6396674" y="4903399"/>
            <a:ext cx="920115" cy="452546"/>
            <a:chOff x="-1553864" y="3825585"/>
            <a:chExt cx="4454798" cy="2191033"/>
          </a:xfrm>
        </p:grpSpPr>
        <p:sp>
          <p:nvSpPr>
            <p:cNvPr id="6" name="Oval 5"/>
            <p:cNvSpPr/>
            <p:nvPr/>
          </p:nvSpPr>
          <p:spPr bwMode="auto">
            <a:xfrm>
              <a:off x="-1319374" y="4406536"/>
              <a:ext cx="4220308" cy="992559"/>
            </a:xfrm>
            <a:prstGeom prst="ellipse">
              <a:avLst/>
            </a:prstGeom>
            <a:no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7"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8"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grpSp>
        <p:nvGrpSpPr>
          <p:cNvPr id="9" name="Group 8"/>
          <p:cNvGrpSpPr/>
          <p:nvPr/>
        </p:nvGrpSpPr>
        <p:grpSpPr>
          <a:xfrm>
            <a:off x="6385374" y="5397807"/>
            <a:ext cx="920115" cy="452546"/>
            <a:chOff x="-1553864" y="3825585"/>
            <a:chExt cx="4454798" cy="2191033"/>
          </a:xfrm>
        </p:grpSpPr>
        <p:sp>
          <p:nvSpPr>
            <p:cNvPr id="10" name="Oval 9"/>
            <p:cNvSpPr/>
            <p:nvPr/>
          </p:nvSpPr>
          <p:spPr bwMode="auto">
            <a:xfrm>
              <a:off x="-1319374" y="4406536"/>
              <a:ext cx="4220308" cy="992559"/>
            </a:xfrm>
            <a:prstGeom prst="ellipse">
              <a:avLst/>
            </a:pr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1"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2"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grpSp>
        <p:nvGrpSpPr>
          <p:cNvPr id="13" name="Group 12"/>
          <p:cNvGrpSpPr/>
          <p:nvPr/>
        </p:nvGrpSpPr>
        <p:grpSpPr>
          <a:xfrm>
            <a:off x="6374074" y="5891095"/>
            <a:ext cx="920115" cy="452546"/>
            <a:chOff x="-1553864" y="3825585"/>
            <a:chExt cx="4454798" cy="2191033"/>
          </a:xfrm>
        </p:grpSpPr>
        <p:sp>
          <p:nvSpPr>
            <p:cNvPr id="14" name="Oval 13"/>
            <p:cNvSpPr/>
            <p:nvPr/>
          </p:nvSpPr>
          <p:spPr bwMode="auto">
            <a:xfrm>
              <a:off x="-1319374" y="4406536"/>
              <a:ext cx="4220308" cy="992559"/>
            </a:xfrm>
            <a:prstGeom prst="ellipse">
              <a:avLst/>
            </a:prstGeom>
            <a:noFill/>
            <a:ln w="952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5" name="Oval 26"/>
            <p:cNvSpPr/>
            <p:nvPr/>
          </p:nvSpPr>
          <p:spPr bwMode="auto">
            <a:xfrm>
              <a:off x="-1499154" y="3825585"/>
              <a:ext cx="4392271" cy="1705821"/>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6" name="Oval 26"/>
            <p:cNvSpPr/>
            <p:nvPr/>
          </p:nvSpPr>
          <p:spPr bwMode="auto">
            <a:xfrm flipV="1">
              <a:off x="-1553864" y="4268474"/>
              <a:ext cx="4392271" cy="1748144"/>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952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grpSp>
      <p:sp>
        <p:nvSpPr>
          <p:cNvPr id="17" name="Cube 16"/>
          <p:cNvSpPr/>
          <p:nvPr/>
        </p:nvSpPr>
        <p:spPr bwMode="auto">
          <a:xfrm>
            <a:off x="6722177" y="5072479"/>
            <a:ext cx="128097" cy="128097"/>
          </a:xfrm>
          <a:prstGeom prst="cube">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8" name="Cube 17"/>
          <p:cNvSpPr/>
          <p:nvPr/>
        </p:nvSpPr>
        <p:spPr bwMode="auto">
          <a:xfrm>
            <a:off x="6699577" y="5555384"/>
            <a:ext cx="128097" cy="128097"/>
          </a:xfrm>
          <a:prstGeom prst="cube">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19" name="Cube 18"/>
          <p:cNvSpPr/>
          <p:nvPr/>
        </p:nvSpPr>
        <p:spPr bwMode="auto">
          <a:xfrm>
            <a:off x="6703624" y="6047256"/>
            <a:ext cx="128097" cy="128097"/>
          </a:xfrm>
          <a:prstGeom prst="cube">
            <a:avLst/>
          </a:prstGeom>
          <a:solidFill>
            <a:schemeClr val="accent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0" name="Cube 19"/>
          <p:cNvSpPr/>
          <p:nvPr/>
        </p:nvSpPr>
        <p:spPr bwMode="auto">
          <a:xfrm>
            <a:off x="6459764" y="4314093"/>
            <a:ext cx="479625" cy="479625"/>
          </a:xfrm>
          <a:prstGeom prst="cube">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700" b="1" i="0" u="none" strike="noStrike" cap="none" normalizeH="0" baseline="0" dirty="0" smtClean="0">
                <a:ln>
                  <a:noFill/>
                </a:ln>
                <a:solidFill>
                  <a:schemeClr val="tx1"/>
                </a:solidFill>
                <a:effectLst/>
                <a:latin typeface="Candara" panose="020E0502030303020204" pitchFamily="34" charset="0"/>
              </a:rPr>
              <a:t>AMF</a:t>
            </a:r>
          </a:p>
        </p:txBody>
      </p:sp>
      <p:sp>
        <p:nvSpPr>
          <p:cNvPr id="22" name="Right Arrow 21"/>
          <p:cNvSpPr/>
          <p:nvPr/>
        </p:nvSpPr>
        <p:spPr bwMode="auto">
          <a:xfrm>
            <a:off x="2062830" y="5497477"/>
            <a:ext cx="1735015" cy="152988"/>
          </a:xfrm>
          <a:prstGeom prst="rightArrow">
            <a:avLst/>
          </a:prstGeom>
          <a:solidFill>
            <a:schemeClr val="bg2">
              <a:lumMod val="5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5" name="Right Arrow 24"/>
          <p:cNvSpPr/>
          <p:nvPr/>
        </p:nvSpPr>
        <p:spPr bwMode="auto">
          <a:xfrm>
            <a:off x="4572233" y="5541529"/>
            <a:ext cx="1735015" cy="152988"/>
          </a:xfrm>
          <a:prstGeom prst="rightArrow">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6" name="Right Arrow 25"/>
          <p:cNvSpPr/>
          <p:nvPr/>
        </p:nvSpPr>
        <p:spPr bwMode="auto">
          <a:xfrm rot="21084402">
            <a:off x="4573924" y="5195747"/>
            <a:ext cx="1735015" cy="152988"/>
          </a:xfrm>
          <a:prstGeom prst="right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7" name="Right Arrow 26"/>
          <p:cNvSpPr/>
          <p:nvPr/>
        </p:nvSpPr>
        <p:spPr bwMode="auto">
          <a:xfrm rot="502258">
            <a:off x="4574127" y="5893720"/>
            <a:ext cx="1735015" cy="15298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9" name="Rectangle 28"/>
          <p:cNvSpPr/>
          <p:nvPr/>
        </p:nvSpPr>
        <p:spPr>
          <a:xfrm>
            <a:off x="4228574" y="5138246"/>
            <a:ext cx="397715" cy="923330"/>
          </a:xfrm>
          <a:prstGeom prst="rect">
            <a:avLst/>
          </a:prstGeom>
          <a:noFill/>
        </p:spPr>
        <p:txBody>
          <a:bodyPr wrap="squar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31" name="Right Arrow 30"/>
          <p:cNvSpPr/>
          <p:nvPr/>
        </p:nvSpPr>
        <p:spPr bwMode="auto">
          <a:xfrm rot="20405086">
            <a:off x="4548947" y="4815529"/>
            <a:ext cx="1735015" cy="152988"/>
          </a:xfrm>
          <a:prstGeom prst="rightArrow">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96783" y="4557203"/>
            <a:ext cx="549518" cy="754832"/>
          </a:xfrm>
          <a:prstGeom prst="rect">
            <a:avLst/>
          </a:prstGeom>
        </p:spPr>
      </p:pic>
      <p:sp>
        <p:nvSpPr>
          <p:cNvPr id="14338" name="Title 1"/>
          <p:cNvSpPr>
            <a:spLocks noGrp="1"/>
          </p:cNvSpPr>
          <p:nvPr>
            <p:ph type="title"/>
          </p:nvPr>
        </p:nvSpPr>
        <p:spPr/>
        <p:txBody>
          <a:bodyPr/>
          <a:lstStyle/>
          <a:p>
            <a:r>
              <a:rPr lang="en-GB" altLang="en-US" dirty="0" smtClean="0"/>
              <a:t>Network slice instance selection:</a:t>
            </a:r>
            <a:br>
              <a:rPr lang="en-GB" altLang="en-US" dirty="0" smtClean="0"/>
            </a:br>
            <a:r>
              <a:rPr lang="en-GB" altLang="en-US" dirty="0" smtClean="0"/>
              <a:t>selecting a slice instance for a session</a:t>
            </a:r>
          </a:p>
        </p:txBody>
      </p:sp>
      <p:sp>
        <p:nvSpPr>
          <p:cNvPr id="8195" name="Content Placeholder 2"/>
          <p:cNvSpPr>
            <a:spLocks noGrp="1"/>
          </p:cNvSpPr>
          <p:nvPr>
            <p:ph idx="1"/>
          </p:nvPr>
        </p:nvSpPr>
        <p:spPr>
          <a:xfrm>
            <a:off x="485775" y="1454151"/>
            <a:ext cx="8388350" cy="1911171"/>
          </a:xfrm>
        </p:spPr>
        <p:txBody>
          <a:bodyPr>
            <a:normAutofit fontScale="55000" lnSpcReduction="20000"/>
          </a:bodyPr>
          <a:lstStyle/>
          <a:p>
            <a:pPr>
              <a:defRPr/>
            </a:pPr>
            <a:r>
              <a:rPr lang="en-GB" altLang="en-US" dirty="0" smtClean="0"/>
              <a:t>When an incoming request comes for a new (SM) session:</a:t>
            </a:r>
          </a:p>
          <a:p>
            <a:pPr lvl="1">
              <a:defRPr/>
            </a:pPr>
            <a:r>
              <a:rPr lang="en-GB" altLang="en-US" dirty="0" smtClean="0"/>
              <a:t>The request may be associated with an S-</a:t>
            </a:r>
            <a:r>
              <a:rPr lang="en-GB" altLang="en-US" dirty="0" err="1" smtClean="0"/>
              <a:t>NSSAI</a:t>
            </a:r>
            <a:r>
              <a:rPr lang="en-GB" altLang="en-US" dirty="0" smtClean="0"/>
              <a:t> (not mandatory)</a:t>
            </a:r>
          </a:p>
          <a:p>
            <a:pPr lvl="1">
              <a:defRPr/>
            </a:pPr>
            <a:r>
              <a:rPr lang="en-GB" altLang="en-US" i="1" dirty="0" smtClean="0"/>
              <a:t>In fine</a:t>
            </a:r>
            <a:r>
              <a:rPr lang="en-GB" altLang="en-US" dirty="0" smtClean="0"/>
              <a:t>, a set of network functions belonging to one of the slice instances of the </a:t>
            </a:r>
            <a:r>
              <a:rPr lang="en-GB" altLang="en-US" dirty="0" err="1" smtClean="0"/>
              <a:t>SoSi</a:t>
            </a:r>
            <a:r>
              <a:rPr lang="en-GB" altLang="en-US" dirty="0" smtClean="0"/>
              <a:t>, capable of supporting the S-</a:t>
            </a:r>
            <a:r>
              <a:rPr lang="en-GB" altLang="en-US" dirty="0" err="1" smtClean="0"/>
              <a:t>NSSAI</a:t>
            </a:r>
            <a:r>
              <a:rPr lang="en-GB" altLang="en-US" dirty="0" smtClean="0"/>
              <a:t> (and the required service, e.g. </a:t>
            </a:r>
            <a:r>
              <a:rPr lang="en-GB" altLang="en-US" dirty="0" err="1" smtClean="0"/>
              <a:t>DNN</a:t>
            </a:r>
            <a:r>
              <a:rPr lang="en-GB" altLang="en-US" dirty="0" smtClean="0"/>
              <a:t> for SM sessions), need to be selected.</a:t>
            </a:r>
          </a:p>
          <a:p>
            <a:pPr lvl="1">
              <a:defRPr/>
            </a:pPr>
            <a:r>
              <a:rPr lang="en-GB" altLang="en-US" dirty="0" smtClean="0"/>
              <a:t>The selection of the slice instance itself could be separate from the selection of the function, or combined. In any case, at least the S-</a:t>
            </a:r>
            <a:r>
              <a:rPr lang="en-GB" altLang="en-US" dirty="0" err="1" smtClean="0"/>
              <a:t>NSSAI</a:t>
            </a:r>
            <a:r>
              <a:rPr lang="en-GB" altLang="en-US" dirty="0" smtClean="0"/>
              <a:t> and other specific service information (such as </a:t>
            </a:r>
            <a:r>
              <a:rPr lang="en-GB" altLang="en-US" dirty="0" err="1" smtClean="0"/>
              <a:t>DNN</a:t>
            </a:r>
            <a:r>
              <a:rPr lang="en-GB" altLang="en-US" dirty="0" smtClean="0"/>
              <a:t> for SM) needs to be provided as INPUT.</a:t>
            </a:r>
          </a:p>
          <a:p>
            <a:pPr lvl="1">
              <a:defRPr/>
            </a:pPr>
            <a:r>
              <a:rPr lang="en-GB" altLang="en-US" dirty="0" smtClean="0"/>
              <a:t>In some cases (e.g. HR roaming scenario), additionally, a "specific" slice instance in the </a:t>
            </a:r>
            <a:r>
              <a:rPr lang="en-GB" altLang="en-US" dirty="0" err="1" smtClean="0"/>
              <a:t>HPLMN</a:t>
            </a:r>
            <a:r>
              <a:rPr lang="en-GB" altLang="en-US" dirty="0" smtClean="0"/>
              <a:t> needs to be selected (see slide on slice binding for discussion on how to select that slice instance).</a:t>
            </a:r>
          </a:p>
        </p:txBody>
      </p:sp>
      <p:sp>
        <p:nvSpPr>
          <p:cNvPr id="19" name="Cube 18"/>
          <p:cNvSpPr/>
          <p:nvPr/>
        </p:nvSpPr>
        <p:spPr bwMode="auto">
          <a:xfrm>
            <a:off x="3174236" y="4772709"/>
            <a:ext cx="620466" cy="620466"/>
          </a:xfrm>
          <a:prstGeom prst="cube">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000" b="1" i="0" u="none" strike="noStrike" cap="none" normalizeH="0" baseline="0" dirty="0" smtClean="0">
                <a:ln>
                  <a:noFill/>
                </a:ln>
                <a:solidFill>
                  <a:schemeClr val="tx1"/>
                </a:solidFill>
                <a:effectLst/>
                <a:latin typeface="Candara" panose="020E0502030303020204" pitchFamily="34" charset="0"/>
              </a:rPr>
              <a:t>AMF</a:t>
            </a:r>
          </a:p>
        </p:txBody>
      </p:sp>
      <p:sp>
        <p:nvSpPr>
          <p:cNvPr id="20" name="Cube 19"/>
          <p:cNvSpPr/>
          <p:nvPr/>
        </p:nvSpPr>
        <p:spPr bwMode="auto">
          <a:xfrm>
            <a:off x="4029531" y="4384170"/>
            <a:ext cx="603228" cy="294528"/>
          </a:xfrm>
          <a:prstGeom prst="cube">
            <a:avLst/>
          </a:prstGeom>
          <a:solidFill>
            <a:schemeClr val="bg1">
              <a:lumMod val="6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tx1"/>
                </a:solidFill>
                <a:effectLst/>
                <a:latin typeface="Candara" panose="020E0502030303020204" pitchFamily="34" charset="0"/>
              </a:rPr>
              <a:t>NRF</a:t>
            </a:r>
          </a:p>
        </p:txBody>
      </p:sp>
      <p:sp>
        <p:nvSpPr>
          <p:cNvPr id="21" name="Right Arrow 20"/>
          <p:cNvSpPr/>
          <p:nvPr/>
        </p:nvSpPr>
        <p:spPr bwMode="auto">
          <a:xfrm>
            <a:off x="2786283" y="5033565"/>
            <a:ext cx="284686" cy="178800"/>
          </a:xfrm>
          <a:prstGeom prst="rightArrow">
            <a:avLst/>
          </a:prstGeom>
          <a:solidFill>
            <a:schemeClr val="bg2">
              <a:lumMod val="5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28" name="TextBox 27"/>
          <p:cNvSpPr txBox="1"/>
          <p:nvPr/>
        </p:nvSpPr>
        <p:spPr>
          <a:xfrm>
            <a:off x="1659869" y="3572232"/>
            <a:ext cx="3598396" cy="461665"/>
          </a:xfrm>
          <a:prstGeom prst="rect">
            <a:avLst/>
          </a:prstGeom>
          <a:solidFill>
            <a:schemeClr val="bg2"/>
          </a:solidFill>
        </p:spPr>
        <p:txBody>
          <a:bodyPr wrap="square" rtlCol="0">
            <a:spAutoFit/>
          </a:bodyPr>
          <a:lstStyle/>
          <a:p>
            <a:r>
              <a:rPr lang="en-GB" sz="800" dirty="0" smtClean="0">
                <a:solidFill>
                  <a:schemeClr val="bg2">
                    <a:lumMod val="10000"/>
                  </a:schemeClr>
                </a:solidFill>
                <a:latin typeface="Candara" panose="020E0502030303020204" pitchFamily="34" charset="0"/>
              </a:rPr>
              <a:t>NRF returns a list of </a:t>
            </a:r>
            <a:r>
              <a:rPr lang="en-GB" sz="800" dirty="0" err="1" smtClean="0">
                <a:solidFill>
                  <a:schemeClr val="bg2">
                    <a:lumMod val="10000"/>
                  </a:schemeClr>
                </a:solidFill>
                <a:latin typeface="Candara" panose="020E0502030303020204" pitchFamily="34" charset="0"/>
              </a:rPr>
              <a:t>SMFs</a:t>
            </a:r>
            <a:r>
              <a:rPr lang="en-GB" sz="800" dirty="0" smtClean="0">
                <a:solidFill>
                  <a:schemeClr val="bg2">
                    <a:lumMod val="10000"/>
                  </a:schemeClr>
                </a:solidFill>
                <a:latin typeface="Candara" panose="020E0502030303020204" pitchFamily="34" charset="0"/>
              </a:rPr>
              <a:t> suitable for S-</a:t>
            </a:r>
            <a:r>
              <a:rPr lang="en-GB" sz="800" dirty="0" err="1" smtClean="0">
                <a:solidFill>
                  <a:schemeClr val="bg2">
                    <a:lumMod val="10000"/>
                  </a:schemeClr>
                </a:solidFill>
                <a:latin typeface="Candara" panose="020E0502030303020204" pitchFamily="34" charset="0"/>
              </a:rPr>
              <a:t>NSSAI</a:t>
            </a:r>
            <a:r>
              <a:rPr lang="en-GB" sz="800" dirty="0" smtClean="0">
                <a:solidFill>
                  <a:schemeClr val="bg2">
                    <a:lumMod val="10000"/>
                  </a:schemeClr>
                </a:solidFill>
                <a:latin typeface="Candara" panose="020E0502030303020204" pitchFamily="34" charset="0"/>
              </a:rPr>
              <a:t> "</a:t>
            </a:r>
            <a:r>
              <a:rPr lang="en-GB" sz="800" dirty="0" err="1" smtClean="0">
                <a:solidFill>
                  <a:schemeClr val="bg2">
                    <a:lumMod val="10000"/>
                  </a:schemeClr>
                </a:solidFill>
                <a:latin typeface="Candara" panose="020E0502030303020204" pitchFamily="34" charset="0"/>
              </a:rPr>
              <a:t>S3</a:t>
            </a:r>
            <a:r>
              <a:rPr lang="en-GB" sz="800" dirty="0" smtClean="0">
                <a:solidFill>
                  <a:schemeClr val="bg2">
                    <a:lumMod val="10000"/>
                  </a:schemeClr>
                </a:solidFill>
                <a:latin typeface="Candara" panose="020E0502030303020204" pitchFamily="34" charset="0"/>
              </a:rPr>
              <a:t>", it could down select the list based on configuration or leave the choice to the AMF (e.g. AMF may select based on other PDU sessions already established)</a:t>
            </a:r>
            <a:endParaRPr lang="en-GB" sz="800" dirty="0">
              <a:solidFill>
                <a:schemeClr val="bg2">
                  <a:lumMod val="10000"/>
                </a:schemeClr>
              </a:solidFill>
              <a:latin typeface="Candara" panose="020E0502030303020204" pitchFamily="34" charset="0"/>
            </a:endParaRPr>
          </a:p>
        </p:txBody>
      </p:sp>
      <p:sp>
        <p:nvSpPr>
          <p:cNvPr id="29" name="Freeform 28"/>
          <p:cNvSpPr/>
          <p:nvPr/>
        </p:nvSpPr>
        <p:spPr bwMode="auto">
          <a:xfrm rot="19705167">
            <a:off x="4419056" y="4093053"/>
            <a:ext cx="296984" cy="78390"/>
          </a:xfrm>
          <a:custGeom>
            <a:avLst/>
            <a:gdLst>
              <a:gd name="connsiteX0" fmla="*/ 296984 w 296984"/>
              <a:gd name="connsiteY0" fmla="*/ 0 h 321117"/>
              <a:gd name="connsiteX1" fmla="*/ 242277 w 296984"/>
              <a:gd name="connsiteY1" fmla="*/ 296984 h 321117"/>
              <a:gd name="connsiteX2" fmla="*/ 0 w 296984"/>
              <a:gd name="connsiteY2" fmla="*/ 304800 h 321117"/>
            </a:gdLst>
            <a:ahLst/>
            <a:cxnLst>
              <a:cxn ang="0">
                <a:pos x="connsiteX0" y="connsiteY0"/>
              </a:cxn>
              <a:cxn ang="0">
                <a:pos x="connsiteX1" y="connsiteY1"/>
              </a:cxn>
              <a:cxn ang="0">
                <a:pos x="connsiteX2" y="connsiteY2"/>
              </a:cxn>
            </a:cxnLst>
            <a:rect l="l" t="t" r="r" b="b"/>
            <a:pathLst>
              <a:path w="296984" h="321117">
                <a:moveTo>
                  <a:pt x="296984" y="0"/>
                </a:moveTo>
                <a:cubicBezTo>
                  <a:pt x="294379" y="123092"/>
                  <a:pt x="291774" y="246184"/>
                  <a:pt x="242277" y="296984"/>
                </a:cubicBezTo>
                <a:cubicBezTo>
                  <a:pt x="192780" y="347784"/>
                  <a:pt x="49498" y="302195"/>
                  <a:pt x="0" y="304800"/>
                </a:cubicBezTo>
              </a:path>
            </a:pathLst>
          </a:custGeom>
          <a:noFill/>
          <a:ln w="9525" cap="flat" cmpd="sng" algn="ctr">
            <a:solidFill>
              <a:schemeClr val="tx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30" name="Cube 29"/>
          <p:cNvSpPr/>
          <p:nvPr/>
        </p:nvSpPr>
        <p:spPr bwMode="auto">
          <a:xfrm>
            <a:off x="6004808" y="3908150"/>
            <a:ext cx="460013" cy="460013"/>
          </a:xfrm>
          <a:prstGeom prst="cube">
            <a:avLst/>
          </a:prstGeom>
          <a:solidFill>
            <a:schemeClr val="accent3">
              <a:lumMod val="75000"/>
            </a:schemeClr>
          </a:solidFill>
          <a:ln w="9525" cap="flat" cmpd="sng" algn="ctr">
            <a:solidFill>
              <a:schemeClr val="tx1"/>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Candara" panose="020E0502030303020204" pitchFamily="34" charset="0"/>
              </a:rPr>
              <a:t>SMF</a:t>
            </a:r>
          </a:p>
        </p:txBody>
      </p:sp>
      <p:sp>
        <p:nvSpPr>
          <p:cNvPr id="43" name="Oval 42"/>
          <p:cNvSpPr/>
          <p:nvPr/>
        </p:nvSpPr>
        <p:spPr bwMode="auto">
          <a:xfrm>
            <a:off x="1903446" y="4312638"/>
            <a:ext cx="5010783" cy="1178468"/>
          </a:xfrm>
          <a:prstGeom prst="ellipse">
            <a:avLst/>
          </a:prstGeom>
          <a:no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44" name="Oval 26"/>
          <p:cNvSpPr/>
          <p:nvPr/>
        </p:nvSpPr>
        <p:spPr bwMode="auto">
          <a:xfrm>
            <a:off x="1723667" y="3731687"/>
            <a:ext cx="5214956" cy="2025326"/>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2857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45" name="Oval 26"/>
          <p:cNvSpPr/>
          <p:nvPr/>
        </p:nvSpPr>
        <p:spPr bwMode="auto">
          <a:xfrm flipV="1">
            <a:off x="1668957" y="4174576"/>
            <a:ext cx="5214955" cy="2075576"/>
          </a:xfrm>
          <a:custGeom>
            <a:avLst/>
            <a:gdLst>
              <a:gd name="connsiteX0" fmla="*/ 0 w 4470404"/>
              <a:gd name="connsiteY0" fmla="*/ 580611 h 1161222"/>
              <a:gd name="connsiteX1" fmla="*/ 2235202 w 4470404"/>
              <a:gd name="connsiteY1" fmla="*/ 0 h 1161222"/>
              <a:gd name="connsiteX2" fmla="*/ 4470404 w 4470404"/>
              <a:gd name="connsiteY2" fmla="*/ 580611 h 1161222"/>
              <a:gd name="connsiteX3" fmla="*/ 2235202 w 4470404"/>
              <a:gd name="connsiteY3" fmla="*/ 1161222 h 1161222"/>
              <a:gd name="connsiteX4" fmla="*/ 0 w 4470404"/>
              <a:gd name="connsiteY4" fmla="*/ 580611 h 1161222"/>
              <a:gd name="connsiteX0" fmla="*/ 0 w 4392250"/>
              <a:gd name="connsiteY0" fmla="*/ 1082047 h 1699160"/>
              <a:gd name="connsiteX1" fmla="*/ 2235202 w 4392250"/>
              <a:gd name="connsiteY1" fmla="*/ 501436 h 1699160"/>
              <a:gd name="connsiteX2" fmla="*/ 4392250 w 4392250"/>
              <a:gd name="connsiteY2" fmla="*/ 97309 h 1699160"/>
              <a:gd name="connsiteX3" fmla="*/ 2235202 w 4392250"/>
              <a:gd name="connsiteY3" fmla="*/ 1662658 h 1699160"/>
              <a:gd name="connsiteX4" fmla="*/ 0 w 4392250"/>
              <a:gd name="connsiteY4" fmla="*/ 1082047 h 1699160"/>
              <a:gd name="connsiteX0" fmla="*/ 0 w 4392250"/>
              <a:gd name="connsiteY0" fmla="*/ 1087977 h 1699037"/>
              <a:gd name="connsiteX1" fmla="*/ 2227387 w 4392250"/>
              <a:gd name="connsiteY1" fmla="*/ 460474 h 1699037"/>
              <a:gd name="connsiteX2" fmla="*/ 4392250 w 4392250"/>
              <a:gd name="connsiteY2" fmla="*/ 103239 h 1699037"/>
              <a:gd name="connsiteX3" fmla="*/ 2235202 w 4392250"/>
              <a:gd name="connsiteY3" fmla="*/ 1668588 h 1699037"/>
              <a:gd name="connsiteX4" fmla="*/ 0 w 4392250"/>
              <a:gd name="connsiteY4" fmla="*/ 1087977 h 1699037"/>
              <a:gd name="connsiteX0" fmla="*/ 0 w 4392250"/>
              <a:gd name="connsiteY0" fmla="*/ 1073002 h 1684062"/>
              <a:gd name="connsiteX1" fmla="*/ 2227387 w 4392250"/>
              <a:gd name="connsiteY1" fmla="*/ 445499 h 1684062"/>
              <a:gd name="connsiteX2" fmla="*/ 4392250 w 4392250"/>
              <a:gd name="connsiteY2" fmla="*/ 88264 h 1684062"/>
              <a:gd name="connsiteX3" fmla="*/ 2235202 w 4392250"/>
              <a:gd name="connsiteY3" fmla="*/ 1653613 h 1684062"/>
              <a:gd name="connsiteX4" fmla="*/ 0 w 4392250"/>
              <a:gd name="connsiteY4" fmla="*/ 1073002 h 1684062"/>
              <a:gd name="connsiteX0" fmla="*/ 21 w 4392271"/>
              <a:gd name="connsiteY0" fmla="*/ 1073002 h 1705821"/>
              <a:gd name="connsiteX1" fmla="*/ 2227408 w 4392271"/>
              <a:gd name="connsiteY1" fmla="*/ 445499 h 1705821"/>
              <a:gd name="connsiteX2" fmla="*/ 4392271 w 4392271"/>
              <a:gd name="connsiteY2" fmla="*/ 88264 h 1705821"/>
              <a:gd name="connsiteX3" fmla="*/ 2235223 w 4392271"/>
              <a:gd name="connsiteY3" fmla="*/ 1653613 h 1705821"/>
              <a:gd name="connsiteX4" fmla="*/ 21 w 4392271"/>
              <a:gd name="connsiteY4" fmla="*/ 1073002 h 1705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2271" h="1705821">
                <a:moveTo>
                  <a:pt x="21" y="1073002"/>
                </a:moveTo>
                <a:cubicBezTo>
                  <a:pt x="6534" y="559035"/>
                  <a:pt x="1518812" y="468945"/>
                  <a:pt x="2227408" y="445499"/>
                </a:cubicBezTo>
                <a:cubicBezTo>
                  <a:pt x="2936004" y="422053"/>
                  <a:pt x="4392271" y="-232399"/>
                  <a:pt x="4392271" y="88264"/>
                </a:cubicBezTo>
                <a:cubicBezTo>
                  <a:pt x="4392271" y="408927"/>
                  <a:pt x="2967265" y="1489490"/>
                  <a:pt x="2235223" y="1653613"/>
                </a:cubicBezTo>
                <a:cubicBezTo>
                  <a:pt x="1503181" y="1817736"/>
                  <a:pt x="-6492" y="1586969"/>
                  <a:pt x="21" y="1073002"/>
                </a:cubicBezTo>
                <a:close/>
              </a:path>
            </a:pathLst>
          </a:custGeom>
          <a:noFill/>
          <a:ln w="28575" cap="flat" cmpd="sng" algn="ctr">
            <a:solidFill>
              <a:schemeClr val="accent5"/>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46" name="TextBox 45"/>
          <p:cNvSpPr txBox="1"/>
          <p:nvPr/>
        </p:nvSpPr>
        <p:spPr>
          <a:xfrm>
            <a:off x="6815149" y="3832738"/>
            <a:ext cx="702436" cy="253916"/>
          </a:xfrm>
          <a:prstGeom prst="rect">
            <a:avLst/>
          </a:prstGeom>
          <a:noFill/>
        </p:spPr>
        <p:txBody>
          <a:bodyPr wrap="none" rtlCol="0">
            <a:spAutoFit/>
          </a:bodyPr>
          <a:lstStyle/>
          <a:p>
            <a:r>
              <a:rPr lang="en-GB" sz="1050" b="1" dirty="0" err="1" smtClean="0">
                <a:solidFill>
                  <a:schemeClr val="accent3">
                    <a:lumMod val="50000"/>
                  </a:schemeClr>
                </a:solidFill>
                <a:latin typeface="Candara" panose="020E0502030303020204" pitchFamily="34" charset="0"/>
              </a:rPr>
              <a:t>S1</a:t>
            </a:r>
            <a:r>
              <a:rPr lang="en-GB" sz="1050" b="1" dirty="0" smtClean="0">
                <a:solidFill>
                  <a:schemeClr val="accent3">
                    <a:lumMod val="50000"/>
                  </a:schemeClr>
                </a:solidFill>
                <a:latin typeface="Candara" panose="020E0502030303020204" pitchFamily="34" charset="0"/>
              </a:rPr>
              <a:t>, </a:t>
            </a:r>
            <a:r>
              <a:rPr lang="en-GB" sz="1050" b="1" dirty="0" err="1" smtClean="0">
                <a:solidFill>
                  <a:schemeClr val="accent3">
                    <a:lumMod val="50000"/>
                  </a:schemeClr>
                </a:solidFill>
                <a:latin typeface="Candara" panose="020E0502030303020204" pitchFamily="34" charset="0"/>
              </a:rPr>
              <a:t>S3</a:t>
            </a:r>
            <a:r>
              <a:rPr lang="en-GB" sz="1050" b="1" dirty="0" smtClean="0">
                <a:solidFill>
                  <a:schemeClr val="accent3">
                    <a:lumMod val="50000"/>
                  </a:schemeClr>
                </a:solidFill>
                <a:latin typeface="Candara" panose="020E0502030303020204" pitchFamily="34" charset="0"/>
              </a:rPr>
              <a:t>, </a:t>
            </a:r>
            <a:r>
              <a:rPr lang="en-GB" sz="1050" b="1" dirty="0" err="1" smtClean="0">
                <a:solidFill>
                  <a:schemeClr val="accent3">
                    <a:lumMod val="50000"/>
                  </a:schemeClr>
                </a:solidFill>
                <a:latin typeface="Candara" panose="020E0502030303020204" pitchFamily="34" charset="0"/>
              </a:rPr>
              <a:t>S4</a:t>
            </a:r>
            <a:endParaRPr lang="en-GB" sz="1050" b="1" dirty="0">
              <a:solidFill>
                <a:schemeClr val="accent3">
                  <a:lumMod val="50000"/>
                </a:schemeClr>
              </a:solidFill>
              <a:latin typeface="Candara" panose="020E0502030303020204" pitchFamily="34" charset="0"/>
            </a:endParaRPr>
          </a:p>
        </p:txBody>
      </p:sp>
      <p:sp>
        <p:nvSpPr>
          <p:cNvPr id="47" name="TextBox 46"/>
          <p:cNvSpPr txBox="1"/>
          <p:nvPr/>
        </p:nvSpPr>
        <p:spPr>
          <a:xfrm>
            <a:off x="6805300" y="4710740"/>
            <a:ext cx="713657" cy="253916"/>
          </a:xfrm>
          <a:prstGeom prst="rect">
            <a:avLst/>
          </a:prstGeom>
          <a:noFill/>
        </p:spPr>
        <p:txBody>
          <a:bodyPr wrap="none" rtlCol="0">
            <a:spAutoFit/>
          </a:bodyPr>
          <a:lstStyle/>
          <a:p>
            <a:r>
              <a:rPr lang="en-GB" sz="1050" b="1" dirty="0" smtClean="0">
                <a:solidFill>
                  <a:schemeClr val="accent2">
                    <a:lumMod val="75000"/>
                  </a:schemeClr>
                </a:solidFill>
                <a:latin typeface="Candara" panose="020E0502030303020204" pitchFamily="34" charset="0"/>
              </a:rPr>
              <a:t>S2, </a:t>
            </a:r>
            <a:r>
              <a:rPr lang="en-GB" sz="1050" b="1" dirty="0" err="1" smtClean="0">
                <a:solidFill>
                  <a:schemeClr val="accent2">
                    <a:lumMod val="75000"/>
                  </a:schemeClr>
                </a:solidFill>
                <a:latin typeface="Candara" panose="020E0502030303020204" pitchFamily="34" charset="0"/>
              </a:rPr>
              <a:t>S3</a:t>
            </a:r>
            <a:r>
              <a:rPr lang="en-GB" sz="1050" b="1" dirty="0" smtClean="0">
                <a:solidFill>
                  <a:schemeClr val="accent2">
                    <a:lumMod val="75000"/>
                  </a:schemeClr>
                </a:solidFill>
                <a:latin typeface="Candara" panose="020E0502030303020204" pitchFamily="34" charset="0"/>
              </a:rPr>
              <a:t>, </a:t>
            </a:r>
            <a:r>
              <a:rPr lang="en-GB" sz="1050" b="1" dirty="0" err="1" smtClean="0">
                <a:solidFill>
                  <a:schemeClr val="accent2">
                    <a:lumMod val="75000"/>
                  </a:schemeClr>
                </a:solidFill>
                <a:latin typeface="Candara" panose="020E0502030303020204" pitchFamily="34" charset="0"/>
              </a:rPr>
              <a:t>S5</a:t>
            </a:r>
            <a:endParaRPr lang="en-GB" sz="1050" b="1" dirty="0">
              <a:solidFill>
                <a:schemeClr val="accent2">
                  <a:lumMod val="75000"/>
                </a:schemeClr>
              </a:solidFill>
              <a:latin typeface="Candara" panose="020E0502030303020204" pitchFamily="34" charset="0"/>
            </a:endParaRPr>
          </a:p>
        </p:txBody>
      </p:sp>
      <p:sp>
        <p:nvSpPr>
          <p:cNvPr id="48" name="TextBox 47"/>
          <p:cNvSpPr txBox="1"/>
          <p:nvPr/>
        </p:nvSpPr>
        <p:spPr>
          <a:xfrm>
            <a:off x="6790742" y="5620426"/>
            <a:ext cx="325730" cy="253916"/>
          </a:xfrm>
          <a:prstGeom prst="rect">
            <a:avLst/>
          </a:prstGeom>
          <a:noFill/>
        </p:spPr>
        <p:txBody>
          <a:bodyPr wrap="none" rtlCol="0">
            <a:spAutoFit/>
          </a:bodyPr>
          <a:lstStyle/>
          <a:p>
            <a:r>
              <a:rPr lang="en-GB" sz="1050" b="1" dirty="0" err="1" smtClean="0">
                <a:solidFill>
                  <a:schemeClr val="accent5">
                    <a:lumMod val="75000"/>
                  </a:schemeClr>
                </a:solidFill>
                <a:latin typeface="Candara" panose="020E0502030303020204" pitchFamily="34" charset="0"/>
              </a:rPr>
              <a:t>S6</a:t>
            </a:r>
            <a:endParaRPr lang="en-GB" sz="1050" b="1" dirty="0">
              <a:solidFill>
                <a:schemeClr val="accent5">
                  <a:lumMod val="75000"/>
                </a:schemeClr>
              </a:solidFill>
              <a:latin typeface="Candara" panose="020E0502030303020204" pitchFamily="34" charset="0"/>
            </a:endParaRPr>
          </a:p>
        </p:txBody>
      </p:sp>
      <p:sp>
        <p:nvSpPr>
          <p:cNvPr id="73" name="Cube 72"/>
          <p:cNvSpPr/>
          <p:nvPr/>
        </p:nvSpPr>
        <p:spPr bwMode="auto">
          <a:xfrm>
            <a:off x="6176617" y="4701257"/>
            <a:ext cx="460013" cy="460013"/>
          </a:xfrm>
          <a:prstGeom prst="cube">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Candara" panose="020E0502030303020204" pitchFamily="34" charset="0"/>
              </a:rPr>
              <a:t>SMF</a:t>
            </a:r>
          </a:p>
        </p:txBody>
      </p:sp>
      <p:sp>
        <p:nvSpPr>
          <p:cNvPr id="74" name="Cube 73"/>
          <p:cNvSpPr/>
          <p:nvPr/>
        </p:nvSpPr>
        <p:spPr bwMode="auto">
          <a:xfrm>
            <a:off x="5923165" y="5572642"/>
            <a:ext cx="460013" cy="460013"/>
          </a:xfrm>
          <a:prstGeom prst="cube">
            <a:avLst/>
          </a:prstGeom>
          <a:solidFill>
            <a:schemeClr val="accent5">
              <a:lumMod val="75000"/>
            </a:schemeClr>
          </a:solidFill>
          <a:ln w="9525" cap="flat" cmpd="sng" algn="ctr">
            <a:solidFill>
              <a:schemeClr val="tx1"/>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900" b="1" i="0" u="none" strike="noStrike" cap="none" normalizeH="0" baseline="0" dirty="0" smtClean="0">
                <a:ln>
                  <a:noFill/>
                </a:ln>
                <a:solidFill>
                  <a:schemeClr val="tx1"/>
                </a:solidFill>
                <a:effectLst/>
                <a:latin typeface="Candara" panose="020E0502030303020204" pitchFamily="34" charset="0"/>
              </a:rPr>
              <a:t>SMF</a:t>
            </a:r>
          </a:p>
        </p:txBody>
      </p:sp>
      <p:sp>
        <p:nvSpPr>
          <p:cNvPr id="76" name="Right Arrow 75"/>
          <p:cNvSpPr/>
          <p:nvPr/>
        </p:nvSpPr>
        <p:spPr bwMode="auto">
          <a:xfrm rot="21084402">
            <a:off x="4320205" y="5018535"/>
            <a:ext cx="1735015" cy="152988"/>
          </a:xfrm>
          <a:prstGeom prst="rightArrow">
            <a:avLst/>
          </a:prstGeom>
          <a:solidFill>
            <a:schemeClr val="accent2">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77" name="TextBox 76"/>
          <p:cNvSpPr txBox="1"/>
          <p:nvPr/>
        </p:nvSpPr>
        <p:spPr>
          <a:xfrm>
            <a:off x="2765761" y="4795986"/>
            <a:ext cx="319318" cy="253916"/>
          </a:xfrm>
          <a:prstGeom prst="rect">
            <a:avLst/>
          </a:prstGeom>
          <a:noFill/>
        </p:spPr>
        <p:txBody>
          <a:bodyPr wrap="none" rtlCol="0">
            <a:spAutoFit/>
          </a:bodyPr>
          <a:lstStyle/>
          <a:p>
            <a:r>
              <a:rPr lang="en-GB" sz="1050" b="1" dirty="0" err="1" smtClean="0">
                <a:solidFill>
                  <a:schemeClr val="accent5">
                    <a:lumMod val="75000"/>
                  </a:schemeClr>
                </a:solidFill>
                <a:latin typeface="Candara" panose="020E0502030303020204" pitchFamily="34" charset="0"/>
              </a:rPr>
              <a:t>S3</a:t>
            </a:r>
            <a:endParaRPr lang="en-GB" sz="1050" b="1" dirty="0">
              <a:solidFill>
                <a:schemeClr val="accent5">
                  <a:lumMod val="75000"/>
                </a:schemeClr>
              </a:solidFill>
              <a:latin typeface="Candara" panose="020E0502030303020204" pitchFamily="34" charset="0"/>
            </a:endParaRPr>
          </a:p>
        </p:txBody>
      </p:sp>
      <p:sp>
        <p:nvSpPr>
          <p:cNvPr id="78" name="TextBox 77"/>
          <p:cNvSpPr txBox="1"/>
          <p:nvPr/>
        </p:nvSpPr>
        <p:spPr>
          <a:xfrm>
            <a:off x="3838792" y="4707478"/>
            <a:ext cx="367408" cy="253916"/>
          </a:xfrm>
          <a:prstGeom prst="rect">
            <a:avLst/>
          </a:prstGeom>
          <a:noFill/>
        </p:spPr>
        <p:txBody>
          <a:bodyPr wrap="none" rtlCol="0">
            <a:spAutoFit/>
          </a:bodyPr>
          <a:lstStyle/>
          <a:p>
            <a:r>
              <a:rPr lang="en-GB" sz="1050" b="1" dirty="0" err="1" smtClean="0">
                <a:solidFill>
                  <a:schemeClr val="accent5">
                    <a:lumMod val="75000"/>
                  </a:schemeClr>
                </a:solidFill>
                <a:latin typeface="Candara" panose="020E0502030303020204" pitchFamily="34" charset="0"/>
              </a:rPr>
              <a:t>S3</a:t>
            </a:r>
            <a:r>
              <a:rPr lang="en-GB" sz="1050" b="1" dirty="0" smtClean="0">
                <a:solidFill>
                  <a:schemeClr val="accent5">
                    <a:lumMod val="75000"/>
                  </a:schemeClr>
                </a:solidFill>
                <a:latin typeface="Candara" panose="020E0502030303020204" pitchFamily="34" charset="0"/>
              </a:rPr>
              <a:t>?</a:t>
            </a:r>
            <a:endParaRPr lang="en-GB" sz="1050" b="1" dirty="0">
              <a:solidFill>
                <a:schemeClr val="accent5">
                  <a:lumMod val="75000"/>
                </a:schemeClr>
              </a:solidFill>
              <a:latin typeface="Candara" panose="020E0502030303020204" pitchFamily="34" charset="0"/>
            </a:endParaRPr>
          </a:p>
        </p:txBody>
      </p:sp>
      <p:sp>
        <p:nvSpPr>
          <p:cNvPr id="79" name="Right Arrow 78"/>
          <p:cNvSpPr/>
          <p:nvPr/>
        </p:nvSpPr>
        <p:spPr bwMode="auto">
          <a:xfrm rot="19436380">
            <a:off x="3831301" y="4862619"/>
            <a:ext cx="531906" cy="147596"/>
          </a:xfrm>
          <a:prstGeom prst="rightArrow">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80" name="Right Arrow 79"/>
          <p:cNvSpPr/>
          <p:nvPr/>
        </p:nvSpPr>
        <p:spPr bwMode="auto">
          <a:xfrm rot="8636380">
            <a:off x="4034846" y="4866478"/>
            <a:ext cx="531906" cy="132214"/>
          </a:xfrm>
          <a:prstGeom prst="rightArrow">
            <a:avLst/>
          </a:prstGeom>
          <a:solidFill>
            <a:schemeClr val="accent4">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81" name="TextBox 80"/>
          <p:cNvSpPr txBox="1"/>
          <p:nvPr/>
        </p:nvSpPr>
        <p:spPr>
          <a:xfrm>
            <a:off x="4297624" y="4845875"/>
            <a:ext cx="1146468" cy="215444"/>
          </a:xfrm>
          <a:prstGeom prst="rect">
            <a:avLst/>
          </a:prstGeom>
          <a:noFill/>
        </p:spPr>
        <p:txBody>
          <a:bodyPr wrap="none" rtlCol="0">
            <a:spAutoFit/>
          </a:bodyPr>
          <a:lstStyle/>
          <a:p>
            <a:r>
              <a:rPr lang="en-GB" sz="800" b="1" dirty="0" smtClean="0">
                <a:solidFill>
                  <a:schemeClr val="tx1">
                    <a:lumMod val="50000"/>
                    <a:lumOff val="50000"/>
                  </a:schemeClr>
                </a:solidFill>
                <a:latin typeface="Candara" panose="020E0502030303020204" pitchFamily="34" charset="0"/>
              </a:rPr>
              <a:t>{</a:t>
            </a:r>
            <a:r>
              <a:rPr lang="en-GB" sz="800" b="1" dirty="0" smtClean="0">
                <a:solidFill>
                  <a:schemeClr val="accent2">
                    <a:lumMod val="75000"/>
                  </a:schemeClr>
                </a:solidFill>
                <a:latin typeface="Candara" panose="020E0502030303020204" pitchFamily="34" charset="0"/>
              </a:rPr>
              <a:t>Red </a:t>
            </a:r>
            <a:r>
              <a:rPr lang="en-GB" sz="800" b="1" dirty="0" err="1" smtClean="0">
                <a:solidFill>
                  <a:schemeClr val="accent2">
                    <a:lumMod val="75000"/>
                  </a:schemeClr>
                </a:solidFill>
                <a:latin typeface="Candara" panose="020E0502030303020204" pitchFamily="34" charset="0"/>
              </a:rPr>
              <a:t>SMF,</a:t>
            </a:r>
            <a:r>
              <a:rPr lang="en-GB" sz="800" b="1" dirty="0" err="1" smtClean="0">
                <a:solidFill>
                  <a:schemeClr val="accent3">
                    <a:lumMod val="75000"/>
                  </a:schemeClr>
                </a:solidFill>
                <a:latin typeface="Candara" panose="020E0502030303020204" pitchFamily="34" charset="0"/>
              </a:rPr>
              <a:t>Green</a:t>
            </a:r>
            <a:r>
              <a:rPr lang="en-GB" sz="800" b="1" dirty="0" smtClean="0">
                <a:solidFill>
                  <a:schemeClr val="accent3">
                    <a:lumMod val="75000"/>
                  </a:schemeClr>
                </a:solidFill>
                <a:latin typeface="Candara" panose="020E0502030303020204" pitchFamily="34" charset="0"/>
              </a:rPr>
              <a:t> SMF</a:t>
            </a:r>
            <a:r>
              <a:rPr lang="en-GB" sz="800" b="1" dirty="0" smtClean="0">
                <a:solidFill>
                  <a:schemeClr val="tx1">
                    <a:lumMod val="50000"/>
                    <a:lumOff val="50000"/>
                  </a:schemeClr>
                </a:solidFill>
                <a:latin typeface="Candara" panose="020E0502030303020204" pitchFamily="34" charset="0"/>
              </a:rPr>
              <a:t>}</a:t>
            </a:r>
            <a:endParaRPr lang="en-GB" sz="800" b="1" dirty="0">
              <a:solidFill>
                <a:schemeClr val="tx1">
                  <a:lumMod val="50000"/>
                  <a:lumOff val="50000"/>
                </a:schemeClr>
              </a:solidFill>
              <a:latin typeface="Candara" panose="020E0502030303020204" pitchFamily="34" charset="0"/>
            </a:endParaRP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27095</TotalTime>
  <Words>3807</Words>
  <Application>Microsoft Office PowerPoint</Application>
  <PresentationFormat>On-screen Show (4:3)</PresentationFormat>
  <Paragraphs>238</Paragraphs>
  <Slides>19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 </vt:lpstr>
      <vt:lpstr>Arial</vt:lpstr>
      <vt:lpstr>Calibri</vt:lpstr>
      <vt:lpstr>Candara</vt:lpstr>
      <vt:lpstr>Times New Roman</vt:lpstr>
      <vt:lpstr>Office Theme</vt:lpstr>
      <vt:lpstr>    Selecting a set of slices instances serving a UE  </vt:lpstr>
      <vt:lpstr>Outline</vt:lpstr>
      <vt:lpstr>Intention</vt:lpstr>
      <vt:lpstr>Network slice instance selection: consideration on slice instances (1)</vt:lpstr>
      <vt:lpstr>Network slice instance selection: consideration on slice instances (2)</vt:lpstr>
      <vt:lpstr>Network slice instance selection: selecting a set of slice instances (1)</vt:lpstr>
      <vt:lpstr>Network slice instance selection: selecting a set of slice instances (2)</vt:lpstr>
      <vt:lpstr>Network slice instance selection: routing to a set of slice instances</vt:lpstr>
      <vt:lpstr>Network slice instance selection: selecting a slice instance for a session</vt:lpstr>
      <vt:lpstr>Consideration: early or late binding</vt:lpstr>
      <vt:lpstr>Consideration: Allowed S-NSSAI and returned S-NSSAI</vt:lpstr>
      <vt:lpstr>Consideration: 1-step or 2-step serving AMF discovery</vt:lpstr>
      <vt:lpstr>Proposals</vt:lpstr>
      <vt:lpstr>Answers to the questions (1)</vt:lpstr>
      <vt:lpstr>Answers to the questions (2)</vt:lpstr>
      <vt:lpstr>Proposals: information flow details</vt:lpstr>
      <vt:lpstr>Information flow: registration</vt:lpstr>
      <vt:lpstr>Information flow: session setup (incl. roaming)</vt:lpstr>
      <vt:lpstr>Annex: highlight of differences with other proposals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Patrice Hédé 2</cp:lastModifiedBy>
  <cp:revision>708</cp:revision>
  <dcterms:created xsi:type="dcterms:W3CDTF">2008-08-30T09:32:10Z</dcterms:created>
  <dcterms:modified xsi:type="dcterms:W3CDTF">2017-06-20T12:59:59Z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1497963563</vt:lpwstr>
  </property>
</Properties>
</file>